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Roboto Slab"/>
      <p:regular r:id="rId31"/>
      <p:bold r:id="rId32"/>
    </p:embeddedFont>
    <p:embeddedFont>
      <p:font typeface="Robo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Leel Dia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Slab-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regular.fntdata"/><Relationship Id="rId10" Type="http://schemas.openxmlformats.org/officeDocument/2006/relationships/slide" Target="slides/slide4.xml"/><Relationship Id="rId32" Type="http://schemas.openxmlformats.org/officeDocument/2006/relationships/font" Target="fonts/RobotoSlab-bold.fntdata"/><Relationship Id="rId13" Type="http://schemas.openxmlformats.org/officeDocument/2006/relationships/slide" Target="slides/slide7.xml"/><Relationship Id="rId35" Type="http://schemas.openxmlformats.org/officeDocument/2006/relationships/font" Target="fonts/Roboto-italic.fntdata"/><Relationship Id="rId12" Type="http://schemas.openxmlformats.org/officeDocument/2006/relationships/slide" Target="slides/slide6.xml"/><Relationship Id="rId34" Type="http://schemas.openxmlformats.org/officeDocument/2006/relationships/font" Target="fonts/Roboto-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Robo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3-21T22:39:11.733">
    <p:pos x="439" y="987"/>
    <p:text>replace</p:text>
  </p:cm>
  <p:cm authorId="0" idx="2" dt="2022-03-21T22:39:11.733">
    <p:pos x="439" y="987"/>
    <p:text>wildflower garden</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2-03-07T23:25:03.704">
    <p:pos x="6000" y="0"/>
    <p:text>Keep this slide or not?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nr.msu.edu/news/mow_high_for_weed_and_grub_contro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fb1c558d47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fb1c558d47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Warm season grasses have much </a:t>
            </a:r>
            <a:r>
              <a:rPr lang="en"/>
              <a:t>deeper</a:t>
            </a:r>
            <a:r>
              <a:rPr lang="en"/>
              <a:t> roots - </a:t>
            </a:r>
            <a:r>
              <a:rPr lang="en"/>
              <a:t>main</a:t>
            </a:r>
            <a:r>
              <a:rPr lang="en"/>
              <a:t> work horses of meadow - bloom later in season - need to rogue woody plants - can be mechanical and chemical - can do one mow a year in late winter in body of meadow and a burn every 5 years. - </a:t>
            </a:r>
            <a:r>
              <a:rPr lang="en"/>
              <a:t>perimeter</a:t>
            </a:r>
            <a:r>
              <a:rPr lang="en"/>
              <a:t> areas might be mowed twice to keep tidier - wet sections might need to be weed whipped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19b5c79206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19b5c7920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fb1c558d47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fb1c558d47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fb1c558d47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fb1c558d47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Minimum buffer width for stream bed stabilization, erosion control, stream shading is 20-30 feet (up to 100 ft) - Minimum of 50 feet is needed to filter pesticides, nutrients.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u="sng"/>
              <a:t>ONE WAY TO PLANT IS TO LIVE STAKE!</a:t>
            </a:r>
            <a:endParaRPr b="1" u="sng"/>
          </a:p>
          <a:p>
            <a:pPr indent="0" lvl="0" marL="0" rtl="0" algn="l">
              <a:lnSpc>
                <a:spcPct val="115000"/>
              </a:lnSpc>
              <a:spcBef>
                <a:spcPts val="0"/>
              </a:spcBef>
              <a:spcAft>
                <a:spcPts val="0"/>
              </a:spcAft>
              <a:buNone/>
            </a:pPr>
            <a:r>
              <a:t/>
            </a:r>
            <a:endParaRPr>
              <a:solidFill>
                <a:schemeClr val="dk1"/>
              </a:solidFill>
            </a:endParaRPr>
          </a:p>
          <a:p>
            <a:pPr indent="0" lvl="0" marL="0" rtl="0" algn="l">
              <a:spcBef>
                <a:spcPts val="1200"/>
              </a:spcBef>
              <a:spcAft>
                <a:spcPts val="0"/>
              </a:spcAft>
              <a:buNone/>
            </a:pPr>
            <a:r>
              <a:rPr lang="en">
                <a:solidFill>
                  <a:schemeClr val="dk1"/>
                </a:solidFill>
              </a:rPr>
              <a:t>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9b5c79206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9b5c7920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19b5c7920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19b5c7920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fa2332f630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fa2332f630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Mini groves of trees - some livestakes nearby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19b5c7920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19b5c7920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fb1c558d47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fb1c558d47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some native shrubs that grow well in wetlands. As you see, they are attractive and provide berries for wildlife.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fa2332f630_5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fa2332f630_5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trees that grow in wetlands and would be good for a </a:t>
            </a:r>
            <a:r>
              <a:rPr lang="en"/>
              <a:t>riparian</a:t>
            </a:r>
            <a:r>
              <a:rPr lang="en"/>
              <a:t> buffer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19b5c79206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19b5c79206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fb1c558d47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fb1c558d47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fb1c558d47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fb1c558d47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9b5c792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19b5c792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9b5c7920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19b5c7920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19b5c7920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19b5c7920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00f130bc6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00f130bc6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 up words with actions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19b5c7920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19b5c7920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fb1c558d47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fb1c558d47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19b5c7920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19b5c7920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fb1c558d47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fb1c558d47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Jim Wertman has already planned number 2.   </a:t>
            </a:r>
            <a:r>
              <a:rPr lang="en"/>
              <a:t>Riparian</a:t>
            </a:r>
            <a:r>
              <a:rPr lang="en"/>
              <a:t> buffer will help reduce lake holmquist - We can combine 3 and 4 if you want - say:Plant more native trees including a riparian buffer along Primrose Creek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Higher mowing is a </a:t>
            </a:r>
            <a:r>
              <a:rPr lang="en"/>
              <a:t>maintenance</a:t>
            </a:r>
            <a:r>
              <a:rPr lang="en"/>
              <a:t> issue</a:t>
            </a:r>
            <a:endParaRPr/>
          </a:p>
          <a:p>
            <a:pPr indent="0" lvl="0" marL="0" rtl="0" algn="l">
              <a:spcBef>
                <a:spcPts val="0"/>
              </a:spcBef>
              <a:spcAft>
                <a:spcPts val="0"/>
              </a:spcAft>
              <a:buNone/>
            </a:pPr>
            <a:r>
              <a:rPr lang="en"/>
              <a:t>Jim already has plants to convert to plant meadows  - right - I think we say this in our presentation. We can quickly tick through the first two or three solutions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0a53e16ac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0a53e16ac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Source</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19b5c7920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19b5c7920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7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comments" Target="../comments/commen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9.png"/><Relationship Id="rId8"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hyperlink" Target="http://justfunfacts.com/wp-content/uploads/2020/03/meadow.jpg" TargetMode="External"/><Relationship Id="rId4" Type="http://schemas.openxmlformats.org/officeDocument/2006/relationships/hyperlink" Target="https://cdn.vox-cdn.com/thumbor/TAVFj9LXLJ-PIPqL4tfnypgVatY=/0x0:2237x1438/1200x800/filters:focal(940x541:1296x897)/cdn.vox-cdn.com/uploads/chorus_image/image/65891559/2011_09_toh_w_gdn_892.0.jpg" TargetMode="External"/><Relationship Id="rId5" Type="http://schemas.openxmlformats.org/officeDocument/2006/relationships/image" Target="../media/image23.png"/><Relationship Id="rId6"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680302" y="1188925"/>
            <a:ext cx="5783400" cy="1457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Rainwater Management On Solebury Campus</a:t>
            </a:r>
            <a:endParaRPr/>
          </a:p>
        </p:txBody>
      </p:sp>
      <p:sp>
        <p:nvSpPr>
          <p:cNvPr id="64" name="Google Shape;64;p13"/>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a:t>SEAC</a:t>
            </a:r>
            <a:endParaRPr/>
          </a:p>
          <a:p>
            <a:pPr indent="0" lvl="0" marL="0" rtl="0" algn="ctr">
              <a:spcBef>
                <a:spcPts val="0"/>
              </a:spcBef>
              <a:spcAft>
                <a:spcPts val="0"/>
              </a:spcAft>
              <a:buNone/>
            </a:pPr>
            <a:r>
              <a:rPr lang="en"/>
              <a:t>April 6,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#2: Mow Less Area - Convert to Meadow</a:t>
            </a:r>
            <a:endParaRPr/>
          </a:p>
        </p:txBody>
      </p:sp>
      <p:sp>
        <p:nvSpPr>
          <p:cNvPr id="123" name="Google Shape;123;p22"/>
          <p:cNvSpPr txBox="1"/>
          <p:nvPr>
            <p:ph idx="1" type="body"/>
          </p:nvPr>
        </p:nvSpPr>
        <p:spPr>
          <a:xfrm>
            <a:off x="387900" y="1330200"/>
            <a:ext cx="8368200" cy="3591900"/>
          </a:xfrm>
          <a:prstGeom prst="rect">
            <a:avLst/>
          </a:prstGeom>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SzPts val="1700"/>
              <a:buChar char="●"/>
            </a:pPr>
            <a:r>
              <a:rPr lang="en" sz="1700"/>
              <a:t>Much of our mown lawns are rarely used, and m</a:t>
            </a:r>
            <a:r>
              <a:rPr lang="en" sz="1700"/>
              <a:t>owing requires significant </a:t>
            </a:r>
            <a:r>
              <a:rPr b="1" lang="en" sz="1700"/>
              <a:t>manpower, time, gas, and maintenance of equipment</a:t>
            </a:r>
            <a:endParaRPr sz="1700"/>
          </a:p>
          <a:p>
            <a:pPr indent="-336550" lvl="0" marL="457200" rtl="0" algn="l">
              <a:lnSpc>
                <a:spcPct val="150000"/>
              </a:lnSpc>
              <a:spcBef>
                <a:spcPts val="0"/>
              </a:spcBef>
              <a:spcAft>
                <a:spcPts val="0"/>
              </a:spcAft>
              <a:buSzPts val="1700"/>
              <a:buChar char="●"/>
            </a:pPr>
            <a:r>
              <a:rPr lang="en" sz="1700"/>
              <a:t>Lawns are a </a:t>
            </a:r>
            <a:r>
              <a:rPr b="1" lang="en" sz="1700"/>
              <a:t>monoculture</a:t>
            </a:r>
            <a:r>
              <a:rPr lang="en" sz="1700"/>
              <a:t>; </a:t>
            </a:r>
            <a:r>
              <a:rPr b="1" lang="en" sz="1700"/>
              <a:t>plant diversity</a:t>
            </a:r>
            <a:r>
              <a:rPr lang="en" sz="1700"/>
              <a:t> is better for the environment</a:t>
            </a:r>
            <a:endParaRPr sz="1700"/>
          </a:p>
          <a:p>
            <a:pPr indent="-336550" lvl="0" marL="457200" rtl="0" algn="l">
              <a:lnSpc>
                <a:spcPct val="150000"/>
              </a:lnSpc>
              <a:spcBef>
                <a:spcPts val="0"/>
              </a:spcBef>
              <a:spcAft>
                <a:spcPts val="0"/>
              </a:spcAft>
              <a:buSzPts val="1700"/>
              <a:buChar char="●"/>
            </a:pPr>
            <a:r>
              <a:rPr lang="en" sz="1700"/>
              <a:t>Meadows require less water, fertilizer, and maintenance</a:t>
            </a:r>
            <a:endParaRPr sz="1700"/>
          </a:p>
          <a:p>
            <a:pPr indent="-336550" lvl="0" marL="457200" rtl="0" algn="l">
              <a:lnSpc>
                <a:spcPct val="150000"/>
              </a:lnSpc>
              <a:spcBef>
                <a:spcPts val="0"/>
              </a:spcBef>
              <a:spcAft>
                <a:spcPts val="0"/>
              </a:spcAft>
              <a:buSzPts val="1700"/>
              <a:buChar char="●"/>
            </a:pPr>
            <a:r>
              <a:rPr lang="en" sz="1700"/>
              <a:t>Improved</a:t>
            </a:r>
            <a:r>
              <a:rPr lang="en" sz="1700"/>
              <a:t> water infiltration, which slows rainwater run-off and increases drought tolerance</a:t>
            </a:r>
            <a:endParaRPr sz="1700"/>
          </a:p>
          <a:p>
            <a:pPr indent="-336550" lvl="0" marL="457200" rtl="0" algn="l">
              <a:lnSpc>
                <a:spcPct val="150000"/>
              </a:lnSpc>
              <a:spcBef>
                <a:spcPts val="0"/>
              </a:spcBef>
              <a:spcAft>
                <a:spcPts val="0"/>
              </a:spcAft>
              <a:buSzPts val="1700"/>
              <a:buChar char="●"/>
            </a:pPr>
            <a:r>
              <a:rPr lang="en" sz="1700"/>
              <a:t>Increased carbon sequestration</a:t>
            </a:r>
            <a:endParaRPr sz="1700"/>
          </a:p>
          <a:p>
            <a:pPr indent="-336550" lvl="0" marL="457200" rtl="0" algn="l">
              <a:lnSpc>
                <a:spcPct val="150000"/>
              </a:lnSpc>
              <a:spcBef>
                <a:spcPts val="0"/>
              </a:spcBef>
              <a:spcAft>
                <a:spcPts val="0"/>
              </a:spcAft>
              <a:buSzPts val="1700"/>
              <a:buChar char="●"/>
            </a:pPr>
            <a:r>
              <a:rPr lang="en" sz="1700"/>
              <a:t>Habitat for pollinators (many of which are endangered)</a:t>
            </a:r>
            <a:endParaRPr sz="1700"/>
          </a:p>
          <a:p>
            <a:pPr indent="-336550" lvl="0" marL="457200" rtl="0" algn="l">
              <a:lnSpc>
                <a:spcPct val="150000"/>
              </a:lnSpc>
              <a:spcBef>
                <a:spcPts val="0"/>
              </a:spcBef>
              <a:spcAft>
                <a:spcPts val="0"/>
              </a:spcAft>
              <a:buSzPts val="1700"/>
              <a:buChar char="●"/>
            </a:pPr>
            <a:r>
              <a:rPr lang="en" sz="1700"/>
              <a:t>Food for songbirds and wildlife</a:t>
            </a:r>
            <a:endParaRPr sz="1700"/>
          </a:p>
          <a:p>
            <a:pPr indent="0" lvl="0" marL="0" rtl="0" algn="l">
              <a:lnSpc>
                <a:spcPct val="150000"/>
              </a:lnSpc>
              <a:spcBef>
                <a:spcPts val="1200"/>
              </a:spcBef>
              <a:spcAft>
                <a:spcPts val="0"/>
              </a:spcAft>
              <a:buNone/>
            </a:pPr>
            <a:r>
              <a:t/>
            </a:r>
            <a:endParaRPr sz="1400"/>
          </a:p>
          <a:p>
            <a:pPr indent="0" lvl="0" marL="0" rtl="0" algn="l">
              <a:lnSpc>
                <a:spcPct val="150000"/>
              </a:lnSpc>
              <a:spcBef>
                <a:spcPts val="1200"/>
              </a:spcBef>
              <a:spcAft>
                <a:spcPts val="1200"/>
              </a:spcAft>
              <a:buNone/>
            </a:pPr>
            <a:r>
              <a:t/>
            </a:r>
            <a:endParaRPr sz="14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308825" y="152400"/>
            <a:ext cx="8526344"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387900" y="458025"/>
            <a:ext cx="83682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#3: </a:t>
            </a:r>
            <a:r>
              <a:rPr lang="en"/>
              <a:t>Expand our wooded area - plant more trees</a:t>
            </a:r>
            <a:endParaRPr/>
          </a:p>
        </p:txBody>
      </p:sp>
      <p:sp>
        <p:nvSpPr>
          <p:cNvPr id="134" name="Google Shape;134;p24"/>
          <p:cNvSpPr txBox="1"/>
          <p:nvPr>
            <p:ph idx="1" type="body"/>
          </p:nvPr>
        </p:nvSpPr>
        <p:spPr>
          <a:xfrm>
            <a:off x="387900" y="1489825"/>
            <a:ext cx="8368200" cy="3597600"/>
          </a:xfrm>
          <a:prstGeom prst="rect">
            <a:avLst/>
          </a:prstGeom>
        </p:spPr>
        <p:txBody>
          <a:bodyPr anchorCtr="0" anchor="t" bIns="91425" lIns="91425" spcFirstLastPara="1" rIns="91425" wrap="square" tIns="91425">
            <a:normAutofit fontScale="70000" lnSpcReduction="20000"/>
          </a:bodyPr>
          <a:lstStyle/>
          <a:p>
            <a:pPr indent="-332274" lvl="0" marL="457200" rtl="0" algn="l">
              <a:lnSpc>
                <a:spcPct val="150000"/>
              </a:lnSpc>
              <a:spcBef>
                <a:spcPts val="0"/>
              </a:spcBef>
              <a:spcAft>
                <a:spcPts val="0"/>
              </a:spcAft>
              <a:buSzPct val="100000"/>
              <a:buChar char="●"/>
            </a:pPr>
            <a:r>
              <a:rPr lang="en" sz="2332"/>
              <a:t>Prevents soil erosion and slows floodwaters</a:t>
            </a:r>
            <a:endParaRPr sz="2332"/>
          </a:p>
          <a:p>
            <a:pPr indent="-332274" lvl="0" marL="457200" rtl="0" algn="l">
              <a:lnSpc>
                <a:spcPct val="150000"/>
              </a:lnSpc>
              <a:spcBef>
                <a:spcPts val="0"/>
              </a:spcBef>
              <a:spcAft>
                <a:spcPts val="0"/>
              </a:spcAft>
              <a:buSzPct val="100000"/>
              <a:buChar char="●"/>
            </a:pPr>
            <a:r>
              <a:rPr lang="en" sz="2332"/>
              <a:t>Reducing flooding</a:t>
            </a:r>
            <a:endParaRPr sz="2332"/>
          </a:p>
          <a:p>
            <a:pPr indent="-332274" lvl="0" marL="457200" rtl="0" algn="l">
              <a:lnSpc>
                <a:spcPct val="150000"/>
              </a:lnSpc>
              <a:spcBef>
                <a:spcPts val="0"/>
              </a:spcBef>
              <a:spcAft>
                <a:spcPts val="0"/>
              </a:spcAft>
              <a:buSzPct val="100000"/>
              <a:buChar char="●"/>
            </a:pPr>
            <a:r>
              <a:rPr lang="en" sz="2332"/>
              <a:t>Sequesters carbon dioxide</a:t>
            </a:r>
            <a:endParaRPr sz="2332"/>
          </a:p>
          <a:p>
            <a:pPr indent="-332274" lvl="0" marL="457200" rtl="0" algn="l">
              <a:lnSpc>
                <a:spcPct val="150000"/>
              </a:lnSpc>
              <a:spcBef>
                <a:spcPts val="0"/>
              </a:spcBef>
              <a:spcAft>
                <a:spcPts val="0"/>
              </a:spcAft>
              <a:buSzPct val="100000"/>
              <a:buChar char="●"/>
            </a:pPr>
            <a:r>
              <a:rPr lang="en" sz="2332"/>
              <a:t>Cleans the air</a:t>
            </a:r>
            <a:endParaRPr sz="2332"/>
          </a:p>
          <a:p>
            <a:pPr indent="-332274" lvl="0" marL="457200" rtl="0" algn="l">
              <a:lnSpc>
                <a:spcPct val="150000"/>
              </a:lnSpc>
              <a:spcBef>
                <a:spcPts val="0"/>
              </a:spcBef>
              <a:spcAft>
                <a:spcPts val="0"/>
              </a:spcAft>
              <a:buSzPct val="100000"/>
              <a:buChar char="●"/>
            </a:pPr>
            <a:r>
              <a:rPr lang="en" sz="2332"/>
              <a:t>Acts as filter for water</a:t>
            </a:r>
            <a:endParaRPr sz="2332"/>
          </a:p>
          <a:p>
            <a:pPr indent="-332274" lvl="0" marL="457200" rtl="0" algn="l">
              <a:lnSpc>
                <a:spcPct val="150000"/>
              </a:lnSpc>
              <a:spcBef>
                <a:spcPts val="0"/>
              </a:spcBef>
              <a:spcAft>
                <a:spcPts val="0"/>
              </a:spcAft>
              <a:buSzPct val="100000"/>
              <a:buChar char="●"/>
            </a:pPr>
            <a:r>
              <a:rPr lang="en" sz="2332"/>
              <a:t>Recharges groundwater</a:t>
            </a:r>
            <a:endParaRPr sz="2332"/>
          </a:p>
          <a:p>
            <a:pPr indent="-332274" lvl="0" marL="457200" rtl="0" algn="l">
              <a:lnSpc>
                <a:spcPct val="150000"/>
              </a:lnSpc>
              <a:spcBef>
                <a:spcPts val="0"/>
              </a:spcBef>
              <a:spcAft>
                <a:spcPts val="0"/>
              </a:spcAft>
              <a:buSzPct val="100000"/>
              <a:buChar char="●"/>
            </a:pPr>
            <a:r>
              <a:rPr lang="en" sz="2332"/>
              <a:t>Cools the air and water</a:t>
            </a:r>
            <a:endParaRPr sz="2332"/>
          </a:p>
          <a:p>
            <a:pPr indent="-332274" lvl="0" marL="457200" rtl="0" algn="l">
              <a:lnSpc>
                <a:spcPct val="150000"/>
              </a:lnSpc>
              <a:spcBef>
                <a:spcPts val="0"/>
              </a:spcBef>
              <a:spcAft>
                <a:spcPts val="0"/>
              </a:spcAft>
              <a:buSzPct val="100000"/>
              <a:buChar char="●"/>
            </a:pPr>
            <a:r>
              <a:rPr lang="en" sz="2332"/>
              <a:t>Provides wind breaks</a:t>
            </a:r>
            <a:endParaRPr sz="2332"/>
          </a:p>
          <a:p>
            <a:pPr indent="-332274" lvl="0" marL="457200" rtl="0" algn="l">
              <a:lnSpc>
                <a:spcPct val="150000"/>
              </a:lnSpc>
              <a:spcBef>
                <a:spcPts val="0"/>
              </a:spcBef>
              <a:spcAft>
                <a:spcPts val="0"/>
              </a:spcAft>
              <a:buSzPct val="100000"/>
              <a:buChar char="●"/>
            </a:pPr>
            <a:r>
              <a:rPr lang="en" sz="2332"/>
              <a:t>Supports the lives of many organisms/species - both large and small</a:t>
            </a:r>
            <a:endParaRPr sz="2332"/>
          </a:p>
          <a:p>
            <a:pPr indent="0" lvl="0" marL="457200" rtl="0" algn="l">
              <a:spcBef>
                <a:spcPts val="12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387900" y="294500"/>
            <a:ext cx="8368200" cy="849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#4: </a:t>
            </a:r>
            <a:r>
              <a:rPr lang="en"/>
              <a:t>Riparian</a:t>
            </a:r>
            <a:r>
              <a:rPr lang="en"/>
              <a:t> Buffer: </a:t>
            </a:r>
            <a:endParaRPr/>
          </a:p>
          <a:p>
            <a:pPr indent="0" lvl="0" marL="0" rtl="0" algn="l">
              <a:spcBef>
                <a:spcPts val="0"/>
              </a:spcBef>
              <a:spcAft>
                <a:spcPts val="0"/>
              </a:spcAft>
              <a:buNone/>
            </a:pPr>
            <a:r>
              <a:rPr lang="en"/>
              <a:t>Plant trees and shrubs along the Primrose Creek</a:t>
            </a:r>
            <a:endParaRPr/>
          </a:p>
        </p:txBody>
      </p:sp>
      <p:sp>
        <p:nvSpPr>
          <p:cNvPr id="140" name="Google Shape;140;p25"/>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Benefits </a:t>
            </a:r>
            <a:endParaRPr sz="1000"/>
          </a:p>
          <a:p>
            <a:pPr indent="-342900" lvl="0" marL="457200" rtl="0" algn="l">
              <a:spcBef>
                <a:spcPts val="1200"/>
              </a:spcBef>
              <a:spcAft>
                <a:spcPts val="0"/>
              </a:spcAft>
              <a:buSzPts val="1800"/>
              <a:buChar char="●"/>
            </a:pPr>
            <a:r>
              <a:rPr lang="en"/>
              <a:t>Absorbs rainwater</a:t>
            </a:r>
            <a:endParaRPr/>
          </a:p>
          <a:p>
            <a:pPr indent="-342900" lvl="0" marL="457200" rtl="0" algn="l">
              <a:spcBef>
                <a:spcPts val="0"/>
              </a:spcBef>
              <a:spcAft>
                <a:spcPts val="0"/>
              </a:spcAft>
              <a:buSzPts val="1800"/>
              <a:buChar char="●"/>
            </a:pPr>
            <a:r>
              <a:rPr lang="en"/>
              <a:t>Filters run-off- improves water quality</a:t>
            </a:r>
            <a:endParaRPr/>
          </a:p>
          <a:p>
            <a:pPr indent="-342900" lvl="0" marL="457200" rtl="0" algn="l">
              <a:spcBef>
                <a:spcPts val="0"/>
              </a:spcBef>
              <a:spcAft>
                <a:spcPts val="0"/>
              </a:spcAft>
              <a:buSzPts val="1800"/>
              <a:buChar char="●"/>
            </a:pPr>
            <a:r>
              <a:rPr lang="en"/>
              <a:t>Stabilizes eroding banks</a:t>
            </a:r>
            <a:endParaRPr/>
          </a:p>
          <a:p>
            <a:pPr indent="-342900" lvl="0" marL="457200" rtl="0" algn="l">
              <a:spcBef>
                <a:spcPts val="0"/>
              </a:spcBef>
              <a:spcAft>
                <a:spcPts val="0"/>
              </a:spcAft>
              <a:buSzPts val="1800"/>
              <a:buChar char="●"/>
            </a:pPr>
            <a:r>
              <a:rPr lang="en"/>
              <a:t>Provides shade, shelter and food for aquatic life</a:t>
            </a:r>
            <a:endParaRPr/>
          </a:p>
          <a:p>
            <a:pPr indent="-342900" lvl="0" marL="457200" rtl="0" algn="l">
              <a:spcBef>
                <a:spcPts val="0"/>
              </a:spcBef>
              <a:spcAft>
                <a:spcPts val="0"/>
              </a:spcAft>
              <a:buSzPts val="1800"/>
              <a:buChar char="●"/>
            </a:pPr>
            <a:r>
              <a:rPr lang="en"/>
              <a:t>Cool water holds more dissolved oxygen</a:t>
            </a:r>
            <a:r>
              <a:rPr lang="en"/>
              <a:t>, which is breathed by fish and plants to help them survive.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6"/>
          <p:cNvPicPr preferRelativeResize="0"/>
          <p:nvPr/>
        </p:nvPicPr>
        <p:blipFill>
          <a:blip r:embed="rId3">
            <a:alphaModFix/>
          </a:blip>
          <a:stretch>
            <a:fillRect/>
          </a:stretch>
        </p:blipFill>
        <p:spPr>
          <a:xfrm>
            <a:off x="446725" y="1578675"/>
            <a:ext cx="8250551" cy="3080200"/>
          </a:xfrm>
          <a:prstGeom prst="rect">
            <a:avLst/>
          </a:prstGeom>
          <a:noFill/>
          <a:ln>
            <a:noFill/>
          </a:ln>
        </p:spPr>
      </p:pic>
      <p:sp>
        <p:nvSpPr>
          <p:cNvPr id="146" name="Google Shape;146;p2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Before and after streambank restoration</a:t>
            </a:r>
            <a:endParaRPr/>
          </a:p>
        </p:txBody>
      </p:sp>
      <p:sp>
        <p:nvSpPr>
          <p:cNvPr id="147" name="Google Shape;147;p2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7"/>
          <p:cNvPicPr preferRelativeResize="0"/>
          <p:nvPr/>
        </p:nvPicPr>
        <p:blipFill>
          <a:blip r:embed="rId3">
            <a:alphaModFix/>
          </a:blip>
          <a:stretch>
            <a:fillRect/>
          </a:stretch>
        </p:blipFill>
        <p:spPr>
          <a:xfrm>
            <a:off x="176050" y="300200"/>
            <a:ext cx="8839200" cy="43312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p:nvPr/>
        </p:nvSpPr>
        <p:spPr>
          <a:xfrm>
            <a:off x="228775" y="1099550"/>
            <a:ext cx="981600" cy="30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8"/>
          <p:cNvSpPr txBox="1"/>
          <p:nvPr>
            <p:ph type="title"/>
          </p:nvPr>
        </p:nvSpPr>
        <p:spPr>
          <a:xfrm>
            <a:off x="387900" y="1978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 Word about Livestaking</a:t>
            </a:r>
            <a:endParaRPr/>
          </a:p>
        </p:txBody>
      </p:sp>
      <p:sp>
        <p:nvSpPr>
          <p:cNvPr id="159" name="Google Shape;159;p28"/>
          <p:cNvSpPr txBox="1"/>
          <p:nvPr>
            <p:ph idx="1" type="body"/>
          </p:nvPr>
        </p:nvSpPr>
        <p:spPr>
          <a:xfrm>
            <a:off x="387900" y="883975"/>
            <a:ext cx="8368200" cy="39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Benefits:</a:t>
            </a:r>
            <a:endParaRPr sz="1600"/>
          </a:p>
          <a:p>
            <a:pPr indent="-330200" lvl="0" marL="457200" rtl="0" algn="l">
              <a:spcBef>
                <a:spcPts val="1200"/>
              </a:spcBef>
              <a:spcAft>
                <a:spcPts val="0"/>
              </a:spcAft>
              <a:buSzPts val="1600"/>
              <a:buChar char="●"/>
            </a:pPr>
            <a:r>
              <a:rPr lang="en" sz="1600"/>
              <a:t>can be harvested off our property (or yours) for free </a:t>
            </a:r>
            <a:endParaRPr sz="1600"/>
          </a:p>
          <a:p>
            <a:pPr indent="-330200" lvl="0" marL="457200" rtl="0" algn="l">
              <a:spcBef>
                <a:spcPts val="0"/>
              </a:spcBef>
              <a:spcAft>
                <a:spcPts val="0"/>
              </a:spcAft>
              <a:buSzPts val="1600"/>
              <a:buChar char="●"/>
            </a:pPr>
            <a:r>
              <a:rPr lang="en" sz="1600"/>
              <a:t>prevents soil loss</a:t>
            </a:r>
            <a:endParaRPr sz="1600"/>
          </a:p>
          <a:p>
            <a:pPr indent="-330200" lvl="0" marL="457200" rtl="0" algn="l">
              <a:spcBef>
                <a:spcPts val="0"/>
              </a:spcBef>
              <a:spcAft>
                <a:spcPts val="0"/>
              </a:spcAft>
              <a:buSzPts val="1600"/>
              <a:buChar char="●"/>
            </a:pPr>
            <a:r>
              <a:rPr lang="en" sz="1600"/>
              <a:t>grows quickly</a:t>
            </a:r>
            <a:endParaRPr sz="1600"/>
          </a:p>
          <a:p>
            <a:pPr indent="0" lvl="0" marL="457200" rtl="0" algn="l">
              <a:spcBef>
                <a:spcPts val="1200"/>
              </a:spcBef>
              <a:spcAft>
                <a:spcPts val="0"/>
              </a:spcAft>
              <a:buNone/>
            </a:pPr>
            <a:r>
              <a:t/>
            </a:r>
            <a:endParaRPr sz="1500"/>
          </a:p>
          <a:p>
            <a:pPr indent="0" lvl="0" marL="0" rtl="0" algn="l">
              <a:lnSpc>
                <a:spcPct val="100000"/>
              </a:lnSpc>
              <a:spcBef>
                <a:spcPts val="1200"/>
              </a:spcBef>
              <a:spcAft>
                <a:spcPts val="0"/>
              </a:spcAft>
              <a:buNone/>
            </a:pPr>
            <a:r>
              <a:t/>
            </a:r>
            <a:endParaRPr/>
          </a:p>
          <a:p>
            <a:pPr indent="0" lvl="0" marL="0" rtl="0" algn="l">
              <a:lnSpc>
                <a:spcPct val="100000"/>
              </a:lnSpc>
              <a:spcBef>
                <a:spcPts val="1200"/>
              </a:spcBef>
              <a:spcAft>
                <a:spcPts val="0"/>
              </a:spcAft>
              <a:buNone/>
            </a:pPr>
            <a:r>
              <a:t/>
            </a:r>
            <a:endParaRPr/>
          </a:p>
          <a:p>
            <a:pPr indent="0" lvl="0" marL="457200" rtl="0" algn="l">
              <a:lnSpc>
                <a:spcPct val="100000"/>
              </a:lnSpc>
              <a:spcBef>
                <a:spcPts val="1200"/>
              </a:spcBef>
              <a:spcAft>
                <a:spcPts val="0"/>
              </a:spcAft>
              <a:buNone/>
            </a:pPr>
            <a:r>
              <a:t/>
            </a:r>
            <a:endParaRPr/>
          </a:p>
          <a:p>
            <a:pPr indent="0" lvl="0" marL="0" rtl="0" algn="l">
              <a:spcBef>
                <a:spcPts val="1200"/>
              </a:spcBef>
              <a:spcAft>
                <a:spcPts val="1200"/>
              </a:spcAft>
              <a:buNone/>
            </a:pPr>
            <a:r>
              <a:t/>
            </a:r>
            <a:endParaRPr/>
          </a:p>
        </p:txBody>
      </p:sp>
      <p:pic>
        <p:nvPicPr>
          <p:cNvPr id="160" name="Google Shape;160;p28"/>
          <p:cNvPicPr preferRelativeResize="0"/>
          <p:nvPr/>
        </p:nvPicPr>
        <p:blipFill>
          <a:blip r:embed="rId4">
            <a:alphaModFix/>
          </a:blip>
          <a:stretch>
            <a:fillRect/>
          </a:stretch>
        </p:blipFill>
        <p:spPr>
          <a:xfrm>
            <a:off x="2233787" y="2049975"/>
            <a:ext cx="6769825" cy="2785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9"/>
          <p:cNvPicPr preferRelativeResize="0"/>
          <p:nvPr/>
        </p:nvPicPr>
        <p:blipFill>
          <a:blip r:embed="rId3">
            <a:alphaModFix/>
          </a:blip>
          <a:stretch>
            <a:fillRect/>
          </a:stretch>
        </p:blipFill>
        <p:spPr>
          <a:xfrm>
            <a:off x="152400" y="152400"/>
            <a:ext cx="6451598" cy="4838698"/>
          </a:xfrm>
          <a:prstGeom prst="rect">
            <a:avLst/>
          </a:prstGeom>
          <a:noFill/>
          <a:ln>
            <a:noFill/>
          </a:ln>
        </p:spPr>
      </p:pic>
      <p:sp>
        <p:nvSpPr>
          <p:cNvPr id="166" name="Google Shape;166;p29"/>
          <p:cNvSpPr txBox="1"/>
          <p:nvPr/>
        </p:nvSpPr>
        <p:spPr>
          <a:xfrm>
            <a:off x="6793000" y="177525"/>
            <a:ext cx="21342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Roboto"/>
                <a:ea typeface="Roboto"/>
                <a:cs typeface="Roboto"/>
                <a:sym typeface="Roboto"/>
              </a:rPr>
              <a:t>Volunteers livestaking along a stream bank</a:t>
            </a:r>
            <a:endParaRPr sz="2400">
              <a:solidFill>
                <a:schemeClr val="dk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0"/>
          <p:cNvPicPr preferRelativeResize="0"/>
          <p:nvPr/>
        </p:nvPicPr>
        <p:blipFill>
          <a:blip r:embed="rId3">
            <a:alphaModFix/>
          </a:blip>
          <a:stretch>
            <a:fillRect/>
          </a:stretch>
        </p:blipFill>
        <p:spPr>
          <a:xfrm>
            <a:off x="185225" y="209550"/>
            <a:ext cx="1905000" cy="2028825"/>
          </a:xfrm>
          <a:prstGeom prst="rect">
            <a:avLst/>
          </a:prstGeom>
          <a:noFill/>
          <a:ln>
            <a:noFill/>
          </a:ln>
        </p:spPr>
      </p:pic>
      <p:pic>
        <p:nvPicPr>
          <p:cNvPr id="172" name="Google Shape;172;p30"/>
          <p:cNvPicPr preferRelativeResize="0"/>
          <p:nvPr/>
        </p:nvPicPr>
        <p:blipFill>
          <a:blip r:embed="rId4">
            <a:alphaModFix/>
          </a:blip>
          <a:stretch>
            <a:fillRect/>
          </a:stretch>
        </p:blipFill>
        <p:spPr>
          <a:xfrm>
            <a:off x="2209800" y="152400"/>
            <a:ext cx="2143125" cy="2143125"/>
          </a:xfrm>
          <a:prstGeom prst="rect">
            <a:avLst/>
          </a:prstGeom>
          <a:noFill/>
          <a:ln>
            <a:noFill/>
          </a:ln>
        </p:spPr>
      </p:pic>
      <p:pic>
        <p:nvPicPr>
          <p:cNvPr id="173" name="Google Shape;173;p30"/>
          <p:cNvPicPr preferRelativeResize="0"/>
          <p:nvPr/>
        </p:nvPicPr>
        <p:blipFill>
          <a:blip r:embed="rId5">
            <a:alphaModFix/>
          </a:blip>
          <a:stretch>
            <a:fillRect/>
          </a:stretch>
        </p:blipFill>
        <p:spPr>
          <a:xfrm>
            <a:off x="6716150" y="190500"/>
            <a:ext cx="2209800" cy="2066925"/>
          </a:xfrm>
          <a:prstGeom prst="rect">
            <a:avLst/>
          </a:prstGeom>
          <a:noFill/>
          <a:ln>
            <a:noFill/>
          </a:ln>
        </p:spPr>
      </p:pic>
      <p:pic>
        <p:nvPicPr>
          <p:cNvPr id="174" name="Google Shape;174;p30"/>
          <p:cNvPicPr preferRelativeResize="0"/>
          <p:nvPr/>
        </p:nvPicPr>
        <p:blipFill>
          <a:blip r:embed="rId6">
            <a:alphaModFix/>
          </a:blip>
          <a:stretch>
            <a:fillRect/>
          </a:stretch>
        </p:blipFill>
        <p:spPr>
          <a:xfrm>
            <a:off x="2342088" y="2381250"/>
            <a:ext cx="3048000" cy="2619375"/>
          </a:xfrm>
          <a:prstGeom prst="rect">
            <a:avLst/>
          </a:prstGeom>
          <a:noFill/>
          <a:ln>
            <a:noFill/>
          </a:ln>
        </p:spPr>
      </p:pic>
      <p:pic>
        <p:nvPicPr>
          <p:cNvPr id="175" name="Google Shape;175;p30"/>
          <p:cNvPicPr preferRelativeResize="0"/>
          <p:nvPr/>
        </p:nvPicPr>
        <p:blipFill>
          <a:blip r:embed="rId7">
            <a:alphaModFix/>
          </a:blip>
          <a:stretch>
            <a:fillRect/>
          </a:stretch>
        </p:blipFill>
        <p:spPr>
          <a:xfrm>
            <a:off x="152400" y="2390775"/>
            <a:ext cx="1734904" cy="2600325"/>
          </a:xfrm>
          <a:prstGeom prst="rect">
            <a:avLst/>
          </a:prstGeom>
          <a:noFill/>
          <a:ln>
            <a:noFill/>
          </a:ln>
        </p:spPr>
      </p:pic>
      <p:pic>
        <p:nvPicPr>
          <p:cNvPr id="176" name="Google Shape;176;p30"/>
          <p:cNvPicPr preferRelativeResize="0"/>
          <p:nvPr/>
        </p:nvPicPr>
        <p:blipFill>
          <a:blip r:embed="rId8">
            <a:alphaModFix/>
          </a:blip>
          <a:stretch>
            <a:fillRect/>
          </a:stretch>
        </p:blipFill>
        <p:spPr>
          <a:xfrm>
            <a:off x="5626825" y="2591225"/>
            <a:ext cx="3299124" cy="2199425"/>
          </a:xfrm>
          <a:prstGeom prst="rect">
            <a:avLst/>
          </a:prstGeom>
          <a:noFill/>
          <a:ln>
            <a:noFill/>
          </a:ln>
        </p:spPr>
      </p:pic>
      <p:pic>
        <p:nvPicPr>
          <p:cNvPr id="177" name="Google Shape;177;p30"/>
          <p:cNvPicPr preferRelativeResize="0"/>
          <p:nvPr/>
        </p:nvPicPr>
        <p:blipFill>
          <a:blip r:embed="rId9">
            <a:alphaModFix/>
          </a:blip>
          <a:stretch>
            <a:fillRect/>
          </a:stretch>
        </p:blipFill>
        <p:spPr>
          <a:xfrm>
            <a:off x="4472500" y="161925"/>
            <a:ext cx="2124075" cy="2124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31"/>
          <p:cNvPicPr preferRelativeResize="0"/>
          <p:nvPr/>
        </p:nvPicPr>
        <p:blipFill>
          <a:blip r:embed="rId3">
            <a:alphaModFix/>
          </a:blip>
          <a:stretch>
            <a:fillRect/>
          </a:stretch>
        </p:blipFill>
        <p:spPr>
          <a:xfrm>
            <a:off x="345088" y="115275"/>
            <a:ext cx="2521926" cy="2521926"/>
          </a:xfrm>
          <a:prstGeom prst="rect">
            <a:avLst/>
          </a:prstGeom>
          <a:noFill/>
          <a:ln>
            <a:noFill/>
          </a:ln>
        </p:spPr>
      </p:pic>
      <p:pic>
        <p:nvPicPr>
          <p:cNvPr id="183" name="Google Shape;183;p31"/>
          <p:cNvPicPr preferRelativeResize="0"/>
          <p:nvPr/>
        </p:nvPicPr>
        <p:blipFill>
          <a:blip r:embed="rId4">
            <a:alphaModFix/>
          </a:blip>
          <a:stretch>
            <a:fillRect/>
          </a:stretch>
        </p:blipFill>
        <p:spPr>
          <a:xfrm>
            <a:off x="6813625" y="146850"/>
            <a:ext cx="1797651" cy="2585024"/>
          </a:xfrm>
          <a:prstGeom prst="rect">
            <a:avLst/>
          </a:prstGeom>
          <a:noFill/>
          <a:ln>
            <a:noFill/>
          </a:ln>
        </p:spPr>
      </p:pic>
      <p:pic>
        <p:nvPicPr>
          <p:cNvPr id="184" name="Google Shape;184;p31"/>
          <p:cNvPicPr preferRelativeResize="0"/>
          <p:nvPr/>
        </p:nvPicPr>
        <p:blipFill>
          <a:blip r:embed="rId5">
            <a:alphaModFix/>
          </a:blip>
          <a:stretch>
            <a:fillRect/>
          </a:stretch>
        </p:blipFill>
        <p:spPr>
          <a:xfrm>
            <a:off x="3282413" y="413887"/>
            <a:ext cx="2864974" cy="4315724"/>
          </a:xfrm>
          <a:prstGeom prst="rect">
            <a:avLst/>
          </a:prstGeom>
          <a:noFill/>
          <a:ln>
            <a:noFill/>
          </a:ln>
        </p:spPr>
      </p:pic>
      <p:pic>
        <p:nvPicPr>
          <p:cNvPr id="185" name="Google Shape;185;p31"/>
          <p:cNvPicPr preferRelativeResize="0"/>
          <p:nvPr/>
        </p:nvPicPr>
        <p:blipFill>
          <a:blip r:embed="rId6">
            <a:alphaModFix/>
          </a:blip>
          <a:stretch>
            <a:fillRect/>
          </a:stretch>
        </p:blipFill>
        <p:spPr>
          <a:xfrm>
            <a:off x="173575" y="2939450"/>
            <a:ext cx="2864950" cy="1906983"/>
          </a:xfrm>
          <a:prstGeom prst="rect">
            <a:avLst/>
          </a:prstGeom>
          <a:noFill/>
          <a:ln>
            <a:noFill/>
          </a:ln>
        </p:spPr>
      </p:pic>
      <p:pic>
        <p:nvPicPr>
          <p:cNvPr id="186" name="Google Shape;186;p31"/>
          <p:cNvPicPr preferRelativeResize="0"/>
          <p:nvPr/>
        </p:nvPicPr>
        <p:blipFill>
          <a:blip r:embed="rId7">
            <a:alphaModFix/>
          </a:blip>
          <a:stretch>
            <a:fillRect/>
          </a:stretch>
        </p:blipFill>
        <p:spPr>
          <a:xfrm>
            <a:off x="6238450" y="3141975"/>
            <a:ext cx="2787175" cy="1742000"/>
          </a:xfrm>
          <a:prstGeom prst="rect">
            <a:avLst/>
          </a:prstGeom>
          <a:noFill/>
          <a:ln>
            <a:noFill/>
          </a:ln>
        </p:spPr>
      </p:pic>
      <p:sp>
        <p:nvSpPr>
          <p:cNvPr id="187" name="Google Shape;187;p31"/>
          <p:cNvSpPr txBox="1"/>
          <p:nvPr/>
        </p:nvSpPr>
        <p:spPr>
          <a:xfrm>
            <a:off x="4159600" y="4682275"/>
            <a:ext cx="126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Yellow Birch</a:t>
            </a:r>
            <a:endParaRPr>
              <a:solidFill>
                <a:schemeClr val="dk1"/>
              </a:solidFill>
              <a:latin typeface="Roboto"/>
              <a:ea typeface="Roboto"/>
              <a:cs typeface="Roboto"/>
              <a:sym typeface="Roboto"/>
            </a:endParaRPr>
          </a:p>
        </p:txBody>
      </p:sp>
      <p:sp>
        <p:nvSpPr>
          <p:cNvPr id="188" name="Google Shape;188;p31"/>
          <p:cNvSpPr txBox="1"/>
          <p:nvPr/>
        </p:nvSpPr>
        <p:spPr>
          <a:xfrm>
            <a:off x="877825" y="4785425"/>
            <a:ext cx="119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Black willow</a:t>
            </a:r>
            <a:endParaRPr>
              <a:solidFill>
                <a:schemeClr val="dk1"/>
              </a:solidFill>
              <a:latin typeface="Roboto"/>
              <a:ea typeface="Roboto"/>
              <a:cs typeface="Roboto"/>
              <a:sym typeface="Roboto"/>
            </a:endParaRPr>
          </a:p>
        </p:txBody>
      </p:sp>
      <p:sp>
        <p:nvSpPr>
          <p:cNvPr id="189" name="Google Shape;189;p31"/>
          <p:cNvSpPr txBox="1"/>
          <p:nvPr/>
        </p:nvSpPr>
        <p:spPr>
          <a:xfrm>
            <a:off x="7112888" y="4846425"/>
            <a:ext cx="119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Serviceberry</a:t>
            </a:r>
            <a:endParaRPr>
              <a:solidFill>
                <a:schemeClr val="dk1"/>
              </a:solidFill>
              <a:latin typeface="Roboto"/>
              <a:ea typeface="Roboto"/>
              <a:cs typeface="Roboto"/>
              <a:sym typeface="Roboto"/>
            </a:endParaRPr>
          </a:p>
        </p:txBody>
      </p:sp>
      <p:sp>
        <p:nvSpPr>
          <p:cNvPr id="190" name="Google Shape;190;p31"/>
          <p:cNvSpPr txBox="1"/>
          <p:nvPr/>
        </p:nvSpPr>
        <p:spPr>
          <a:xfrm>
            <a:off x="1033525" y="2637200"/>
            <a:ext cx="104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Black gum</a:t>
            </a:r>
            <a:endParaRPr>
              <a:solidFill>
                <a:schemeClr val="dk1"/>
              </a:solidFill>
              <a:latin typeface="Roboto"/>
              <a:ea typeface="Roboto"/>
              <a:cs typeface="Roboto"/>
              <a:sym typeface="Roboto"/>
            </a:endParaRPr>
          </a:p>
        </p:txBody>
      </p:sp>
      <p:sp>
        <p:nvSpPr>
          <p:cNvPr id="191" name="Google Shape;191;p31"/>
          <p:cNvSpPr txBox="1"/>
          <p:nvPr/>
        </p:nvSpPr>
        <p:spPr>
          <a:xfrm>
            <a:off x="7179975" y="2731875"/>
            <a:ext cx="136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River Birch</a:t>
            </a:r>
            <a:endParaRPr>
              <a:solidFill>
                <a:schemeClr val="dk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SEAC Members 2021-2022</a:t>
            </a:r>
            <a:endParaRPr/>
          </a:p>
        </p:txBody>
      </p:sp>
      <p:sp>
        <p:nvSpPr>
          <p:cNvPr id="70" name="Google Shape;70;p14"/>
          <p:cNvSpPr txBox="1"/>
          <p:nvPr/>
        </p:nvSpPr>
        <p:spPr>
          <a:xfrm>
            <a:off x="433625" y="1294725"/>
            <a:ext cx="2543100" cy="33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Co-presidents: </a:t>
            </a:r>
            <a:endParaRPr sz="1500">
              <a:solidFill>
                <a:schemeClr val="dk1"/>
              </a:solidFill>
              <a:latin typeface="Roboto"/>
              <a:ea typeface="Roboto"/>
              <a:cs typeface="Roboto"/>
              <a:sym typeface="Roboto"/>
            </a:endParaRPr>
          </a:p>
          <a:p>
            <a:pPr indent="0" lvl="0" marL="457200" rtl="0" algn="l">
              <a:spcBef>
                <a:spcPts val="1200"/>
              </a:spcBef>
              <a:spcAft>
                <a:spcPts val="0"/>
              </a:spcAft>
              <a:buNone/>
            </a:pPr>
            <a:r>
              <a:rPr lang="en" sz="1500">
                <a:solidFill>
                  <a:schemeClr val="dk1"/>
                </a:solidFill>
                <a:latin typeface="Roboto"/>
                <a:ea typeface="Roboto"/>
                <a:cs typeface="Roboto"/>
                <a:sym typeface="Roboto"/>
              </a:rPr>
              <a:t>Leel Dias </a:t>
            </a:r>
            <a:endParaRPr sz="1500">
              <a:solidFill>
                <a:schemeClr val="dk1"/>
              </a:solidFill>
              <a:latin typeface="Roboto"/>
              <a:ea typeface="Roboto"/>
              <a:cs typeface="Roboto"/>
              <a:sym typeface="Roboto"/>
            </a:endParaRPr>
          </a:p>
          <a:p>
            <a:pPr indent="0" lvl="0" marL="457200" rtl="0" algn="l">
              <a:spcBef>
                <a:spcPts val="1200"/>
              </a:spcBef>
              <a:spcAft>
                <a:spcPts val="0"/>
              </a:spcAft>
              <a:buNone/>
            </a:pPr>
            <a:r>
              <a:rPr lang="en" sz="1500">
                <a:solidFill>
                  <a:schemeClr val="dk1"/>
                </a:solidFill>
                <a:latin typeface="Roboto"/>
                <a:ea typeface="Roboto"/>
                <a:cs typeface="Roboto"/>
                <a:sym typeface="Roboto"/>
              </a:rPr>
              <a:t>Aline Lu </a:t>
            </a:r>
            <a:endParaRPr sz="1500">
              <a:solidFill>
                <a:schemeClr val="dk1"/>
              </a:solidFill>
              <a:latin typeface="Roboto"/>
              <a:ea typeface="Roboto"/>
              <a:cs typeface="Roboto"/>
              <a:sym typeface="Roboto"/>
            </a:endParaRPr>
          </a:p>
          <a:p>
            <a:pPr indent="0" lvl="0" marL="0" rtl="0" algn="l">
              <a:spcBef>
                <a:spcPts val="1200"/>
              </a:spcBef>
              <a:spcAft>
                <a:spcPts val="0"/>
              </a:spcAft>
              <a:buNone/>
            </a:pPr>
            <a:r>
              <a:t/>
            </a:r>
            <a:endParaRPr sz="1500">
              <a:solidFill>
                <a:schemeClr val="dk1"/>
              </a:solidFill>
              <a:latin typeface="Roboto"/>
              <a:ea typeface="Roboto"/>
              <a:cs typeface="Roboto"/>
              <a:sym typeface="Roboto"/>
            </a:endParaRPr>
          </a:p>
          <a:p>
            <a:pPr indent="0" lvl="0" marL="0" rtl="0" algn="l">
              <a:spcBef>
                <a:spcPts val="1200"/>
              </a:spcBef>
              <a:spcAft>
                <a:spcPts val="0"/>
              </a:spcAft>
              <a:buNone/>
            </a:pPr>
            <a:r>
              <a:rPr lang="en" sz="1500">
                <a:solidFill>
                  <a:schemeClr val="dk1"/>
                </a:solidFill>
                <a:latin typeface="Roboto"/>
                <a:ea typeface="Roboto"/>
                <a:cs typeface="Roboto"/>
                <a:sym typeface="Roboto"/>
              </a:rPr>
              <a:t>Faculty Advisor:</a:t>
            </a:r>
            <a:endParaRPr sz="1500">
              <a:solidFill>
                <a:schemeClr val="dk1"/>
              </a:solidFill>
              <a:latin typeface="Roboto"/>
              <a:ea typeface="Roboto"/>
              <a:cs typeface="Roboto"/>
              <a:sym typeface="Roboto"/>
            </a:endParaRPr>
          </a:p>
          <a:p>
            <a:pPr indent="457200" lvl="0" marL="0" rtl="0" algn="l">
              <a:spcBef>
                <a:spcPts val="1200"/>
              </a:spcBef>
              <a:spcAft>
                <a:spcPts val="0"/>
              </a:spcAft>
              <a:buNone/>
            </a:pPr>
            <a:r>
              <a:rPr lang="en" sz="1500">
                <a:solidFill>
                  <a:schemeClr val="dk1"/>
                </a:solidFill>
                <a:latin typeface="Roboto"/>
                <a:ea typeface="Roboto"/>
                <a:cs typeface="Roboto"/>
                <a:sym typeface="Roboto"/>
              </a:rPr>
              <a:t>Diane Downs</a:t>
            </a:r>
            <a:r>
              <a:rPr lang="en">
                <a:solidFill>
                  <a:schemeClr val="dk1"/>
                </a:solidFill>
                <a:latin typeface="Roboto"/>
                <a:ea typeface="Roboto"/>
                <a:cs typeface="Roboto"/>
                <a:sym typeface="Roboto"/>
              </a:rPr>
              <a:t> </a:t>
            </a:r>
            <a:endParaRPr>
              <a:solidFill>
                <a:srgbClr val="FFFFFF"/>
              </a:solidFill>
              <a:latin typeface="Roboto"/>
              <a:ea typeface="Roboto"/>
              <a:cs typeface="Roboto"/>
              <a:sym typeface="Roboto"/>
            </a:endParaRPr>
          </a:p>
          <a:p>
            <a:pPr indent="0" lvl="0" marL="0" rtl="0" algn="l">
              <a:spcBef>
                <a:spcPts val="1200"/>
              </a:spcBef>
              <a:spcAft>
                <a:spcPts val="0"/>
              </a:spcAft>
              <a:buNone/>
            </a:pPr>
            <a:r>
              <a:t/>
            </a:r>
            <a:endParaRPr>
              <a:solidFill>
                <a:srgbClr val="FFFFFF"/>
              </a:solidFill>
              <a:latin typeface="Roboto"/>
              <a:ea typeface="Roboto"/>
              <a:cs typeface="Roboto"/>
              <a:sym typeface="Roboto"/>
            </a:endParaRPr>
          </a:p>
          <a:p>
            <a:pPr indent="0" lvl="0" marL="457200" rtl="0" algn="l">
              <a:spcBef>
                <a:spcPts val="1200"/>
              </a:spcBef>
              <a:spcAft>
                <a:spcPts val="0"/>
              </a:spcAft>
              <a:buNone/>
            </a:pPr>
            <a:r>
              <a:t/>
            </a:r>
            <a:endParaRPr>
              <a:solidFill>
                <a:srgbClr val="FFFFFF"/>
              </a:solidFill>
              <a:latin typeface="Roboto"/>
              <a:ea typeface="Roboto"/>
              <a:cs typeface="Roboto"/>
              <a:sym typeface="Roboto"/>
            </a:endParaRPr>
          </a:p>
          <a:p>
            <a:pPr indent="0" lvl="0" marL="457200" rtl="0" algn="l">
              <a:spcBef>
                <a:spcPts val="1200"/>
              </a:spcBef>
              <a:spcAft>
                <a:spcPts val="0"/>
              </a:spcAft>
              <a:buNone/>
            </a:pPr>
            <a:r>
              <a:t/>
            </a:r>
            <a:endParaRPr>
              <a:solidFill>
                <a:srgbClr val="FFFFFF"/>
              </a:solidFill>
              <a:latin typeface="Roboto"/>
              <a:ea typeface="Roboto"/>
              <a:cs typeface="Roboto"/>
              <a:sym typeface="Roboto"/>
            </a:endParaRPr>
          </a:p>
          <a:p>
            <a:pPr indent="0" lvl="0" marL="0" rtl="0" algn="l">
              <a:spcBef>
                <a:spcPts val="1200"/>
              </a:spcBef>
              <a:spcAft>
                <a:spcPts val="1200"/>
              </a:spcAft>
              <a:buNone/>
            </a:pPr>
            <a:r>
              <a:t/>
            </a:r>
            <a:endParaRPr>
              <a:solidFill>
                <a:srgbClr val="FFFFFF"/>
              </a:solidFill>
              <a:latin typeface="Roboto"/>
              <a:ea typeface="Roboto"/>
              <a:cs typeface="Roboto"/>
              <a:sym typeface="Roboto"/>
            </a:endParaRPr>
          </a:p>
        </p:txBody>
      </p:sp>
      <p:sp>
        <p:nvSpPr>
          <p:cNvPr id="71" name="Google Shape;71;p14"/>
          <p:cNvSpPr txBox="1"/>
          <p:nvPr>
            <p:ph idx="2" type="body"/>
          </p:nvPr>
        </p:nvSpPr>
        <p:spPr>
          <a:xfrm>
            <a:off x="3293050" y="1294725"/>
            <a:ext cx="4434300" cy="35355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None/>
            </a:pPr>
            <a:r>
              <a:rPr lang="en" sz="6000"/>
              <a:t>Members:</a:t>
            </a:r>
            <a:endParaRPr sz="6000"/>
          </a:p>
          <a:p>
            <a:pPr indent="0" lvl="0" marL="0" rtl="0" algn="l">
              <a:lnSpc>
                <a:spcPct val="100000"/>
              </a:lnSpc>
              <a:spcBef>
                <a:spcPts val="1200"/>
              </a:spcBef>
              <a:spcAft>
                <a:spcPts val="0"/>
              </a:spcAft>
              <a:buNone/>
            </a:pPr>
            <a:r>
              <a:t/>
            </a:r>
            <a:endParaRPr sz="6000"/>
          </a:p>
          <a:p>
            <a:pPr indent="0" lvl="0" marL="0" rtl="0" algn="l">
              <a:lnSpc>
                <a:spcPct val="100000"/>
              </a:lnSpc>
              <a:spcBef>
                <a:spcPts val="1200"/>
              </a:spcBef>
              <a:spcAft>
                <a:spcPts val="0"/>
              </a:spcAft>
              <a:buNone/>
            </a:pPr>
            <a:r>
              <a:rPr lang="en" sz="6000"/>
              <a:t>Sami Cavallone			</a:t>
            </a:r>
            <a:r>
              <a:rPr lang="en" sz="6000"/>
              <a:t>Mackenzie Perez</a:t>
            </a:r>
            <a:endParaRPr sz="6000"/>
          </a:p>
          <a:p>
            <a:pPr indent="0" lvl="0" marL="0" rtl="0" algn="l">
              <a:lnSpc>
                <a:spcPct val="150000"/>
              </a:lnSpc>
              <a:spcBef>
                <a:spcPts val="1200"/>
              </a:spcBef>
              <a:spcAft>
                <a:spcPts val="0"/>
              </a:spcAft>
              <a:buNone/>
            </a:pPr>
            <a:r>
              <a:rPr lang="en" sz="6000"/>
              <a:t>Vivian Chen			</a:t>
            </a:r>
            <a:r>
              <a:rPr lang="en" sz="6000"/>
              <a:t>Carlo Pinilla</a:t>
            </a:r>
            <a:endParaRPr sz="6000"/>
          </a:p>
          <a:p>
            <a:pPr indent="0" lvl="0" marL="0" rtl="0" algn="l">
              <a:lnSpc>
                <a:spcPct val="150000"/>
              </a:lnSpc>
              <a:spcBef>
                <a:spcPts val="1200"/>
              </a:spcBef>
              <a:spcAft>
                <a:spcPts val="0"/>
              </a:spcAft>
              <a:buNone/>
            </a:pPr>
            <a:r>
              <a:rPr lang="en" sz="6000"/>
              <a:t>Max Frankel 			</a:t>
            </a:r>
            <a:r>
              <a:rPr lang="en" sz="6000"/>
              <a:t>Tiyasha Sarkar</a:t>
            </a:r>
            <a:endParaRPr sz="6000"/>
          </a:p>
          <a:p>
            <a:pPr indent="0" lvl="0" marL="0" rtl="0" algn="l">
              <a:lnSpc>
                <a:spcPct val="150000"/>
              </a:lnSpc>
              <a:spcBef>
                <a:spcPts val="1200"/>
              </a:spcBef>
              <a:spcAft>
                <a:spcPts val="0"/>
              </a:spcAft>
              <a:buNone/>
            </a:pPr>
            <a:r>
              <a:rPr lang="en" sz="6000"/>
              <a:t>Annalise Houghton		Ede Shepard</a:t>
            </a:r>
            <a:endParaRPr sz="6000"/>
          </a:p>
          <a:p>
            <a:pPr indent="0" lvl="0" marL="0" rtl="0" algn="l">
              <a:lnSpc>
                <a:spcPct val="150000"/>
              </a:lnSpc>
              <a:spcBef>
                <a:spcPts val="1200"/>
              </a:spcBef>
              <a:spcAft>
                <a:spcPts val="0"/>
              </a:spcAft>
              <a:buNone/>
            </a:pPr>
            <a:r>
              <a:rPr lang="en" sz="6000"/>
              <a:t>Yahya Ozair			Amelia Watson</a:t>
            </a:r>
            <a:endParaRPr sz="6000"/>
          </a:p>
          <a:p>
            <a:pPr indent="0" lvl="0" marL="0" rtl="0" algn="l">
              <a:lnSpc>
                <a:spcPct val="150000"/>
              </a:lnSpc>
              <a:spcBef>
                <a:spcPts val="1200"/>
              </a:spcBef>
              <a:spcAft>
                <a:spcPts val="0"/>
              </a:spcAft>
              <a:buNone/>
            </a:pPr>
            <a:r>
              <a:rPr lang="en" sz="4400"/>
              <a:t>	</a:t>
            </a:r>
            <a:endParaRPr sz="4400"/>
          </a:p>
          <a:p>
            <a:pPr indent="0" lvl="0" marL="0" rtl="0" algn="l">
              <a:lnSpc>
                <a:spcPct val="150000"/>
              </a:lnSpc>
              <a:spcBef>
                <a:spcPts val="1200"/>
              </a:spcBef>
              <a:spcAft>
                <a:spcPts val="0"/>
              </a:spcAft>
              <a:buNone/>
            </a:pPr>
            <a:r>
              <a:t/>
            </a:r>
            <a:endParaRPr sz="4400"/>
          </a:p>
          <a:p>
            <a:pPr indent="0" lvl="0" marL="457200" rtl="0" algn="l">
              <a:lnSpc>
                <a:spcPct val="150000"/>
              </a:lnSpc>
              <a:spcBef>
                <a:spcPts val="1200"/>
              </a:spcBef>
              <a:spcAft>
                <a:spcPts val="0"/>
              </a:spcAft>
              <a:buNone/>
            </a:pPr>
            <a:r>
              <a:t/>
            </a:r>
            <a:endParaRPr b="1" sz="4400">
              <a:solidFill>
                <a:srgbClr val="FFFFFF"/>
              </a:solidFill>
            </a:endParaRPr>
          </a:p>
          <a:p>
            <a:pPr indent="0" lvl="0" marL="0" rtl="0" algn="l">
              <a:lnSpc>
                <a:spcPct val="100000"/>
              </a:lnSpc>
              <a:spcBef>
                <a:spcPts val="1200"/>
              </a:spcBef>
              <a:spcAft>
                <a:spcPts val="0"/>
              </a:spcAft>
              <a:buNone/>
            </a:pPr>
            <a:r>
              <a:t/>
            </a:r>
            <a:endParaRPr>
              <a:solidFill>
                <a:srgbClr val="FFFFFF"/>
              </a:solidFill>
            </a:endParaRPr>
          </a:p>
          <a:p>
            <a:pPr indent="0" lvl="0" marL="457200" rtl="0" algn="l">
              <a:lnSpc>
                <a:spcPct val="100000"/>
              </a:lnSpc>
              <a:spcBef>
                <a:spcPts val="1200"/>
              </a:spcBef>
              <a:spcAft>
                <a:spcPts val="0"/>
              </a:spcAft>
              <a:buNone/>
            </a:pPr>
            <a:r>
              <a:t/>
            </a:r>
            <a:endParaRPr>
              <a:solidFill>
                <a:srgbClr val="FFFFFF"/>
              </a:solidFill>
            </a:endParaRPr>
          </a:p>
          <a:p>
            <a:pPr indent="0" lvl="0" marL="457200" rtl="0" algn="l">
              <a:lnSpc>
                <a:spcPct val="100000"/>
              </a:lnSpc>
              <a:spcBef>
                <a:spcPts val="1200"/>
              </a:spcBef>
              <a:spcAft>
                <a:spcPts val="0"/>
              </a:spcAft>
              <a:buNone/>
            </a:pPr>
            <a:r>
              <a:t/>
            </a:r>
            <a:endParaRPr>
              <a:solidFill>
                <a:srgbClr val="FFFFFF"/>
              </a:solidFill>
            </a:endParaRPr>
          </a:p>
          <a:p>
            <a:pPr indent="0" lvl="0" marL="0" rtl="0" algn="l">
              <a:lnSpc>
                <a:spcPct val="100000"/>
              </a:lnSpc>
              <a:spcBef>
                <a:spcPts val="1200"/>
              </a:spcBef>
              <a:spcAft>
                <a:spcPts val="0"/>
              </a:spcAft>
              <a:buNone/>
            </a:pPr>
            <a:r>
              <a:t/>
            </a:r>
            <a:endParaRPr>
              <a:solidFill>
                <a:srgbClr val="FFFFFF"/>
              </a:solidFill>
            </a:endParaRPr>
          </a:p>
          <a:p>
            <a:pPr indent="0" lvl="0" marL="0" rtl="0" algn="l">
              <a:spcBef>
                <a:spcPts val="12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2"/>
          <p:cNvSpPr txBox="1"/>
          <p:nvPr>
            <p:ph idx="1" type="body"/>
          </p:nvPr>
        </p:nvSpPr>
        <p:spPr>
          <a:xfrm>
            <a:off x="307700" y="4233725"/>
            <a:ext cx="7619100" cy="598800"/>
          </a:xfrm>
          <a:prstGeom prst="rect">
            <a:avLst/>
          </a:prstGeom>
        </p:spPr>
        <p:txBody>
          <a:bodyPr anchorCtr="0" anchor="ctr" bIns="91425" lIns="91425" spcFirstLastPara="1" rIns="91425" wrap="square" tIns="91425">
            <a:normAutofit fontScale="32500" lnSpcReduction="10000"/>
          </a:bodyPr>
          <a:lstStyle/>
          <a:p>
            <a:pPr indent="0" lvl="0" marL="0" rtl="0" algn="l">
              <a:spcBef>
                <a:spcPts val="0"/>
              </a:spcBef>
              <a:spcAft>
                <a:spcPts val="0"/>
              </a:spcAft>
              <a:buNone/>
            </a:pPr>
            <a:r>
              <a:rPr lang="en" sz="5641"/>
              <a:t>These plants are not just useful, they are beautiful as well!   </a:t>
            </a:r>
            <a:endParaRPr sz="5641"/>
          </a:p>
          <a:p>
            <a:pPr indent="0" lvl="0" marL="0" rtl="0" algn="l">
              <a:spcBef>
                <a:spcPts val="0"/>
              </a:spcBef>
              <a:spcAft>
                <a:spcPts val="0"/>
              </a:spcAft>
              <a:buNone/>
            </a:pPr>
            <a:r>
              <a:rPr lang="en" sz="1483"/>
              <a:t>(Image sources:</a:t>
            </a:r>
            <a:r>
              <a:rPr lang="en" sz="1483"/>
              <a:t> </a:t>
            </a:r>
            <a:r>
              <a:rPr lang="en" sz="1483" u="sng">
                <a:solidFill>
                  <a:schemeClr val="hlink"/>
                </a:solidFill>
                <a:hlinkClick r:id="rId3"/>
              </a:rPr>
              <a:t>http://justfunfacts.com/wp-content/uploads/2020/03/meadow.jpg</a:t>
            </a:r>
            <a:r>
              <a:rPr lang="en" sz="1483"/>
              <a:t> </a:t>
            </a:r>
            <a:endParaRPr sz="1483"/>
          </a:p>
          <a:p>
            <a:pPr indent="0" lvl="0" marL="0" rtl="0" algn="l">
              <a:spcBef>
                <a:spcPts val="0"/>
              </a:spcBef>
              <a:spcAft>
                <a:spcPts val="0"/>
              </a:spcAft>
              <a:buNone/>
            </a:pPr>
            <a:r>
              <a:rPr lang="en" sz="1483" u="sng">
                <a:solidFill>
                  <a:schemeClr val="hlink"/>
                </a:solidFill>
                <a:hlinkClick r:id="rId4"/>
              </a:rPr>
              <a:t>https://cdn.vox-cdn.com/thumbor/TAVFj9LXLJ-PIPqL4tfnypgVatY=/0x0:2237x1438/1200x800/filters:focal(940x541:1296x897)/cdn.vox-cdn.com/uploads/chorus_image/image/65891559/2011_09_toh_w_gdn_892.0.jpg</a:t>
            </a:r>
            <a:r>
              <a:rPr lang="en" sz="1483"/>
              <a:t> </a:t>
            </a:r>
            <a:endParaRPr sz="1483"/>
          </a:p>
        </p:txBody>
      </p:sp>
      <p:sp>
        <p:nvSpPr>
          <p:cNvPr id="197" name="Google Shape;197;p32"/>
          <p:cNvSpPr txBox="1"/>
          <p:nvPr/>
        </p:nvSpPr>
        <p:spPr>
          <a:xfrm>
            <a:off x="307700" y="154700"/>
            <a:ext cx="8275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Roboto Slab"/>
                <a:ea typeface="Roboto Slab"/>
                <a:cs typeface="Roboto Slab"/>
                <a:sym typeface="Roboto Slab"/>
              </a:rPr>
              <a:t>#5: Install rain gardens in flood prone areas</a:t>
            </a:r>
            <a:endParaRPr>
              <a:latin typeface="Roboto"/>
              <a:ea typeface="Roboto"/>
              <a:cs typeface="Roboto"/>
              <a:sym typeface="Roboto"/>
            </a:endParaRPr>
          </a:p>
        </p:txBody>
      </p:sp>
      <p:pic>
        <p:nvPicPr>
          <p:cNvPr id="198" name="Google Shape;198;p32"/>
          <p:cNvPicPr preferRelativeResize="0"/>
          <p:nvPr/>
        </p:nvPicPr>
        <p:blipFill>
          <a:blip r:embed="rId5">
            <a:alphaModFix/>
          </a:blip>
          <a:stretch>
            <a:fillRect/>
          </a:stretch>
        </p:blipFill>
        <p:spPr>
          <a:xfrm>
            <a:off x="165500" y="1156150"/>
            <a:ext cx="4840224" cy="2722624"/>
          </a:xfrm>
          <a:prstGeom prst="rect">
            <a:avLst/>
          </a:prstGeom>
          <a:noFill/>
          <a:ln>
            <a:noFill/>
          </a:ln>
        </p:spPr>
      </p:pic>
      <p:pic>
        <p:nvPicPr>
          <p:cNvPr id="199" name="Google Shape;199;p32"/>
          <p:cNvPicPr preferRelativeResize="0"/>
          <p:nvPr/>
        </p:nvPicPr>
        <p:blipFill rotWithShape="1">
          <a:blip r:embed="rId6">
            <a:alphaModFix/>
          </a:blip>
          <a:srcRect b="0" l="0" r="0" t="5303"/>
          <a:stretch/>
        </p:blipFill>
        <p:spPr>
          <a:xfrm>
            <a:off x="5158125" y="1156150"/>
            <a:ext cx="3833477" cy="2722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3"/>
          <p:cNvSpPr txBox="1"/>
          <p:nvPr>
            <p:ph type="title"/>
          </p:nvPr>
        </p:nvSpPr>
        <p:spPr>
          <a:xfrm>
            <a:off x="417225"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Benefits of Rain Gardens</a:t>
            </a:r>
            <a:endParaRPr/>
          </a:p>
        </p:txBody>
      </p:sp>
      <p:sp>
        <p:nvSpPr>
          <p:cNvPr id="205" name="Google Shape;205;p33"/>
          <p:cNvSpPr txBox="1"/>
          <p:nvPr>
            <p:ph idx="1" type="body"/>
          </p:nvPr>
        </p:nvSpPr>
        <p:spPr>
          <a:xfrm>
            <a:off x="387900" y="1489825"/>
            <a:ext cx="8368200" cy="3471000"/>
          </a:xfrm>
          <a:prstGeom prst="rect">
            <a:avLst/>
          </a:prstGeom>
        </p:spPr>
        <p:txBody>
          <a:bodyPr anchorCtr="0" anchor="t" bIns="91425" lIns="91425" spcFirstLastPara="1" rIns="91425" wrap="square" tIns="91425">
            <a:normAutofit fontScale="85000" lnSpcReduction="20000"/>
          </a:bodyPr>
          <a:lstStyle/>
          <a:p>
            <a:pPr indent="-325755" lvl="0" marL="457200" rtl="0" algn="l">
              <a:lnSpc>
                <a:spcPct val="200000"/>
              </a:lnSpc>
              <a:spcBef>
                <a:spcPts val="0"/>
              </a:spcBef>
              <a:spcAft>
                <a:spcPts val="0"/>
              </a:spcAft>
              <a:buSzPct val="100000"/>
              <a:buChar char="●"/>
            </a:pPr>
            <a:r>
              <a:rPr lang="en"/>
              <a:t>Reduce runoff and flooding </a:t>
            </a:r>
            <a:endParaRPr/>
          </a:p>
          <a:p>
            <a:pPr indent="-325755" lvl="0" marL="457200" rtl="0" algn="l">
              <a:lnSpc>
                <a:spcPct val="200000"/>
              </a:lnSpc>
              <a:spcBef>
                <a:spcPts val="0"/>
              </a:spcBef>
              <a:spcAft>
                <a:spcPts val="0"/>
              </a:spcAft>
              <a:buSzPct val="100000"/>
              <a:buChar char="●"/>
            </a:pPr>
            <a:r>
              <a:rPr lang="en"/>
              <a:t>Filter pollutants in stormwater runoff</a:t>
            </a:r>
            <a:endParaRPr/>
          </a:p>
          <a:p>
            <a:pPr indent="-325755" lvl="0" marL="457200" rtl="0" algn="l">
              <a:lnSpc>
                <a:spcPct val="200000"/>
              </a:lnSpc>
              <a:spcBef>
                <a:spcPts val="0"/>
              </a:spcBef>
              <a:spcAft>
                <a:spcPts val="0"/>
              </a:spcAft>
              <a:buSzPct val="100000"/>
              <a:buChar char="●"/>
            </a:pPr>
            <a:r>
              <a:rPr lang="en"/>
              <a:t>Improve water infiltration and regeneration of ground water</a:t>
            </a:r>
            <a:endParaRPr/>
          </a:p>
          <a:p>
            <a:pPr indent="-325755" lvl="0" marL="457200" rtl="0" algn="l">
              <a:lnSpc>
                <a:spcPct val="200000"/>
              </a:lnSpc>
              <a:spcBef>
                <a:spcPts val="0"/>
              </a:spcBef>
              <a:spcAft>
                <a:spcPts val="0"/>
              </a:spcAft>
              <a:buSzPct val="100000"/>
              <a:buChar char="●"/>
            </a:pPr>
            <a:r>
              <a:rPr lang="en"/>
              <a:t>Are low tech, inexpensive, easy to implement, and sustainable </a:t>
            </a:r>
            <a:endParaRPr/>
          </a:p>
          <a:p>
            <a:pPr indent="-325755" lvl="0" marL="457200" rtl="0" algn="l">
              <a:lnSpc>
                <a:spcPct val="200000"/>
              </a:lnSpc>
              <a:spcBef>
                <a:spcPts val="0"/>
              </a:spcBef>
              <a:spcAft>
                <a:spcPts val="0"/>
              </a:spcAft>
              <a:buSzPct val="100000"/>
              <a:buChar char="●"/>
            </a:pPr>
            <a:r>
              <a:rPr lang="en"/>
              <a:t>Create habitats </a:t>
            </a:r>
            <a:r>
              <a:rPr lang="en"/>
              <a:t>for</a:t>
            </a:r>
            <a:r>
              <a:rPr lang="en"/>
              <a:t> wildlife and pollinating insects</a:t>
            </a:r>
            <a:endParaRPr/>
          </a:p>
          <a:p>
            <a:pPr indent="-325755" lvl="0" marL="457200" rtl="0" algn="l">
              <a:lnSpc>
                <a:spcPct val="200000"/>
              </a:lnSpc>
              <a:spcBef>
                <a:spcPts val="0"/>
              </a:spcBef>
              <a:spcAft>
                <a:spcPts val="0"/>
              </a:spcAft>
              <a:buSzPct val="100000"/>
              <a:buChar char="●"/>
            </a:pPr>
            <a:r>
              <a:rPr lang="en"/>
              <a:t>Improve air quality</a:t>
            </a:r>
            <a:r>
              <a:rPr lang="en"/>
              <a:t> and sequesters carbon</a:t>
            </a:r>
            <a:endParaRPr/>
          </a:p>
          <a:p>
            <a:pPr indent="-325755" lvl="0" marL="457200" rtl="0" algn="l">
              <a:lnSpc>
                <a:spcPct val="200000"/>
              </a:lnSpc>
              <a:spcBef>
                <a:spcPts val="0"/>
              </a:spcBef>
              <a:spcAft>
                <a:spcPts val="0"/>
              </a:spcAft>
              <a:buSzPct val="100000"/>
              <a:buChar char="●"/>
            </a:pPr>
            <a:r>
              <a:rPr lang="en"/>
              <a:t>Reduce mosquito breeding</a:t>
            </a:r>
            <a:endParaRPr/>
          </a:p>
          <a:p>
            <a:pPr indent="-325755" lvl="0" marL="457200" rtl="0" algn="l">
              <a:lnSpc>
                <a:spcPct val="200000"/>
              </a:lnSpc>
              <a:spcBef>
                <a:spcPts val="0"/>
              </a:spcBef>
              <a:spcAft>
                <a:spcPts val="0"/>
              </a:spcAft>
              <a:buSzPct val="100000"/>
              <a:buChar char="●"/>
            </a:pPr>
            <a:r>
              <a:rPr lang="en"/>
              <a:t>Look great and are environmentally friendly!!!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4"/>
          <p:cNvSpPr txBox="1"/>
          <p:nvPr>
            <p:ph type="title"/>
          </p:nvPr>
        </p:nvSpPr>
        <p:spPr>
          <a:xfrm>
            <a:off x="141925" y="428450"/>
            <a:ext cx="88326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Community Event: Friday April 8 - 1:45-3:30</a:t>
            </a:r>
            <a:endParaRPr/>
          </a:p>
        </p:txBody>
      </p:sp>
      <p:sp>
        <p:nvSpPr>
          <p:cNvPr id="211" name="Google Shape;211;p34"/>
          <p:cNvSpPr txBox="1"/>
          <p:nvPr>
            <p:ph idx="1" type="body"/>
          </p:nvPr>
        </p:nvSpPr>
        <p:spPr>
          <a:xfrm>
            <a:off x="374125" y="1424924"/>
            <a:ext cx="8368200" cy="30789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Char char="●"/>
            </a:pPr>
            <a:r>
              <a:rPr lang="en" sz="1400"/>
              <a:t>Install a rain garden</a:t>
            </a:r>
            <a:endParaRPr sz="1400"/>
          </a:p>
          <a:p>
            <a:pPr indent="-317500" lvl="0" marL="457200" rtl="0" algn="l">
              <a:lnSpc>
                <a:spcPct val="150000"/>
              </a:lnSpc>
              <a:spcBef>
                <a:spcPts val="0"/>
              </a:spcBef>
              <a:spcAft>
                <a:spcPts val="0"/>
              </a:spcAft>
              <a:buSzPts val="1400"/>
              <a:buChar char="●"/>
            </a:pPr>
            <a:r>
              <a:rPr lang="en" sz="1400"/>
              <a:t>Plant a riparian buffer along the Primrose Creek</a:t>
            </a:r>
            <a:endParaRPr sz="1400"/>
          </a:p>
          <a:p>
            <a:pPr indent="-317500" lvl="0" marL="457200" rtl="0" algn="l">
              <a:lnSpc>
                <a:spcPct val="150000"/>
              </a:lnSpc>
              <a:spcBef>
                <a:spcPts val="0"/>
              </a:spcBef>
              <a:spcAft>
                <a:spcPts val="0"/>
              </a:spcAft>
              <a:buSzPts val="1400"/>
              <a:buChar char="●"/>
            </a:pPr>
            <a:r>
              <a:rPr lang="en" sz="1400"/>
              <a:t>Repair planting beds, do spring </a:t>
            </a:r>
            <a:r>
              <a:rPr lang="en" sz="1400"/>
              <a:t>clean up, mulch and </a:t>
            </a:r>
            <a:r>
              <a:rPr lang="en" sz="1400"/>
              <a:t>plant cold weather plants in the vegetable gardens</a:t>
            </a:r>
            <a:endParaRPr sz="1400"/>
          </a:p>
          <a:p>
            <a:pPr indent="-317500" lvl="0" marL="457200" rtl="0" algn="l">
              <a:lnSpc>
                <a:spcPct val="150000"/>
              </a:lnSpc>
              <a:spcBef>
                <a:spcPts val="0"/>
              </a:spcBef>
              <a:spcAft>
                <a:spcPts val="0"/>
              </a:spcAft>
              <a:buSzPts val="1400"/>
              <a:buChar char="●"/>
            </a:pPr>
            <a:r>
              <a:rPr lang="en" sz="1400"/>
              <a:t>Build beehives</a:t>
            </a:r>
            <a:endParaRPr sz="1400"/>
          </a:p>
          <a:p>
            <a:pPr indent="-317500" lvl="0" marL="457200" rtl="0" algn="l">
              <a:lnSpc>
                <a:spcPct val="150000"/>
              </a:lnSpc>
              <a:spcBef>
                <a:spcPts val="0"/>
              </a:spcBef>
              <a:spcAft>
                <a:spcPts val="0"/>
              </a:spcAft>
              <a:buSzPts val="1400"/>
              <a:buChar char="●"/>
            </a:pPr>
            <a:r>
              <a:rPr lang="en" sz="1400"/>
              <a:t>Plant perennial plants in beds around campus</a:t>
            </a:r>
            <a:endParaRPr sz="1400"/>
          </a:p>
          <a:p>
            <a:pPr indent="-317500" lvl="0" marL="457200" rtl="0" algn="l">
              <a:lnSpc>
                <a:spcPct val="150000"/>
              </a:lnSpc>
              <a:spcBef>
                <a:spcPts val="0"/>
              </a:spcBef>
              <a:spcAft>
                <a:spcPts val="0"/>
              </a:spcAft>
              <a:buSzPts val="1400"/>
              <a:buChar char="●"/>
            </a:pPr>
            <a:r>
              <a:rPr lang="en" sz="1400"/>
              <a:t>Wrap trees and shrubs and construct fences to protect from deer</a:t>
            </a:r>
            <a:endParaRPr sz="1400"/>
          </a:p>
          <a:p>
            <a:pPr indent="-317500" lvl="0" marL="457200" rtl="0" algn="l">
              <a:lnSpc>
                <a:spcPct val="150000"/>
              </a:lnSpc>
              <a:spcBef>
                <a:spcPts val="0"/>
              </a:spcBef>
              <a:spcAft>
                <a:spcPts val="0"/>
              </a:spcAft>
              <a:buSzPts val="1400"/>
              <a:buChar char="●"/>
            </a:pPr>
            <a:r>
              <a:rPr lang="en" sz="1400"/>
              <a:t>Trail maintenance</a:t>
            </a:r>
            <a:endParaRPr sz="1400"/>
          </a:p>
          <a:p>
            <a:pPr indent="-317500" lvl="0" marL="457200" rtl="0" algn="l">
              <a:lnSpc>
                <a:spcPct val="150000"/>
              </a:lnSpc>
              <a:spcBef>
                <a:spcPts val="0"/>
              </a:spcBef>
              <a:spcAft>
                <a:spcPts val="0"/>
              </a:spcAft>
              <a:buSzPts val="1400"/>
              <a:buChar char="●"/>
            </a:pPr>
            <a:r>
              <a:rPr lang="en" sz="1400"/>
              <a:t>Remove invasive plants and support native plants along the Primrose Creek</a:t>
            </a:r>
            <a:endParaRPr sz="1400"/>
          </a:p>
          <a:p>
            <a:pPr indent="-317500" lvl="0" marL="457200" rtl="0" algn="l">
              <a:lnSpc>
                <a:spcPct val="150000"/>
              </a:lnSpc>
              <a:spcBef>
                <a:spcPts val="0"/>
              </a:spcBef>
              <a:spcAft>
                <a:spcPts val="0"/>
              </a:spcAft>
              <a:buSzPts val="1400"/>
              <a:buChar char="●"/>
            </a:pPr>
            <a:r>
              <a:rPr lang="en" sz="1400"/>
              <a:t>Split wood  </a:t>
            </a:r>
            <a:endParaRPr sz="1400"/>
          </a:p>
          <a:p>
            <a:pPr indent="-317500" lvl="0" marL="457200" rtl="0" algn="l">
              <a:lnSpc>
                <a:spcPct val="150000"/>
              </a:lnSpc>
              <a:spcBef>
                <a:spcPts val="0"/>
              </a:spcBef>
              <a:spcAft>
                <a:spcPts val="0"/>
              </a:spcAft>
              <a:buSzPts val="1400"/>
              <a:buChar char="●"/>
            </a:pPr>
            <a:r>
              <a:rPr lang="en" sz="1400"/>
              <a:t>Watch a video on climate change</a:t>
            </a:r>
            <a:endParaRPr sz="1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5"/>
          <p:cNvSpPr txBox="1"/>
          <p:nvPr>
            <p:ph type="title"/>
          </p:nvPr>
        </p:nvSpPr>
        <p:spPr>
          <a:xfrm>
            <a:off x="141925" y="428450"/>
            <a:ext cx="88326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Community Event: Friday, April 8 - 1:45-3:30</a:t>
            </a:r>
            <a:endParaRPr/>
          </a:p>
        </p:txBody>
      </p:sp>
      <p:sp>
        <p:nvSpPr>
          <p:cNvPr id="217" name="Google Shape;217;p35"/>
          <p:cNvSpPr txBox="1"/>
          <p:nvPr>
            <p:ph idx="1" type="body"/>
          </p:nvPr>
        </p:nvSpPr>
        <p:spPr>
          <a:xfrm>
            <a:off x="423375" y="1472100"/>
            <a:ext cx="8368200" cy="3464700"/>
          </a:xfrm>
          <a:prstGeom prst="rect">
            <a:avLst/>
          </a:prstGeom>
        </p:spPr>
        <p:txBody>
          <a:bodyPr anchorCtr="0" anchor="t" bIns="91425" lIns="91425" spcFirstLastPara="1" rIns="91425" wrap="square" tIns="91425">
            <a:normAutofit fontScale="70000" lnSpcReduction="20000"/>
          </a:bodyPr>
          <a:lstStyle/>
          <a:p>
            <a:pPr indent="-357209" lvl="0" marL="457200" rtl="0" algn="l">
              <a:lnSpc>
                <a:spcPct val="150000"/>
              </a:lnSpc>
              <a:spcBef>
                <a:spcPts val="0"/>
              </a:spcBef>
              <a:spcAft>
                <a:spcPts val="0"/>
              </a:spcAft>
              <a:buSzPct val="100000"/>
              <a:buChar char="●"/>
            </a:pPr>
            <a:r>
              <a:rPr lang="en" sz="2893"/>
              <a:t>Check the weather forecast and dress accordingly</a:t>
            </a:r>
            <a:endParaRPr sz="2893"/>
          </a:p>
          <a:p>
            <a:pPr indent="-357209" lvl="0" marL="457200" rtl="0" algn="l">
              <a:lnSpc>
                <a:spcPct val="150000"/>
              </a:lnSpc>
              <a:spcBef>
                <a:spcPts val="0"/>
              </a:spcBef>
              <a:spcAft>
                <a:spcPts val="0"/>
              </a:spcAft>
              <a:buSzPct val="100000"/>
              <a:buChar char="●"/>
            </a:pPr>
            <a:r>
              <a:rPr lang="en" sz="2893"/>
              <a:t>Many of the </a:t>
            </a:r>
            <a:r>
              <a:rPr lang="en" sz="2893"/>
              <a:t>activities</a:t>
            </a:r>
            <a:r>
              <a:rPr lang="en" sz="2893"/>
              <a:t> will be in muddy areas - wear appropriate footwear (boots are a good idea) and possibly a change of pants or shoes</a:t>
            </a:r>
            <a:endParaRPr sz="2893"/>
          </a:p>
          <a:p>
            <a:pPr indent="-357209" lvl="0" marL="457200" rtl="0" algn="l">
              <a:lnSpc>
                <a:spcPct val="150000"/>
              </a:lnSpc>
              <a:spcBef>
                <a:spcPts val="0"/>
              </a:spcBef>
              <a:spcAft>
                <a:spcPts val="0"/>
              </a:spcAft>
              <a:buSzPct val="100000"/>
              <a:buChar char="●"/>
            </a:pPr>
            <a:r>
              <a:rPr lang="en" sz="2893"/>
              <a:t>Bring work gloves if you have them</a:t>
            </a:r>
            <a:endParaRPr sz="2893"/>
          </a:p>
          <a:p>
            <a:pPr indent="-357209" lvl="0" marL="457200" rtl="0" algn="l">
              <a:lnSpc>
                <a:spcPct val="150000"/>
              </a:lnSpc>
              <a:spcBef>
                <a:spcPts val="0"/>
              </a:spcBef>
              <a:spcAft>
                <a:spcPts val="0"/>
              </a:spcAft>
              <a:buSzPct val="100000"/>
              <a:buChar char="●"/>
            </a:pPr>
            <a:r>
              <a:rPr lang="en" sz="2893"/>
              <a:t>You might want to wear a hat and/or sunscreen and insect repellant</a:t>
            </a:r>
            <a:endParaRPr sz="2893"/>
          </a:p>
          <a:p>
            <a:pPr indent="-357209" lvl="0" marL="457200" rtl="0" algn="l">
              <a:lnSpc>
                <a:spcPct val="150000"/>
              </a:lnSpc>
              <a:spcBef>
                <a:spcPts val="0"/>
              </a:spcBef>
              <a:spcAft>
                <a:spcPts val="0"/>
              </a:spcAft>
              <a:buSzPct val="100000"/>
              <a:buChar char="●"/>
            </a:pPr>
            <a:r>
              <a:rPr lang="en" sz="2893"/>
              <a:t>Come with a positive attitude. You are changing the world for the better!</a:t>
            </a:r>
            <a:endParaRPr sz="2893"/>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Educate Others</a:t>
            </a:r>
            <a:endParaRPr/>
          </a:p>
        </p:txBody>
      </p:sp>
      <p:sp>
        <p:nvSpPr>
          <p:cNvPr id="223" name="Google Shape;223;p36"/>
          <p:cNvSpPr txBox="1"/>
          <p:nvPr>
            <p:ph idx="1" type="body"/>
          </p:nvPr>
        </p:nvSpPr>
        <p:spPr>
          <a:xfrm>
            <a:off x="387900" y="1489825"/>
            <a:ext cx="3667800" cy="30789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lang="en" sz="1900"/>
              <a:t>We hope you will feel proud of what we accomplish together tomorrow, and in the years to come, you will remember to sit and enjoy the beauty of our campus and the natural world in all its diversity.</a:t>
            </a:r>
            <a:endParaRPr sz="1900"/>
          </a:p>
        </p:txBody>
      </p:sp>
      <p:pic>
        <p:nvPicPr>
          <p:cNvPr id="224" name="Google Shape;224;p36"/>
          <p:cNvPicPr preferRelativeResize="0"/>
          <p:nvPr/>
        </p:nvPicPr>
        <p:blipFill>
          <a:blip r:embed="rId3">
            <a:alphaModFix/>
          </a:blip>
          <a:stretch>
            <a:fillRect/>
          </a:stretch>
        </p:blipFill>
        <p:spPr>
          <a:xfrm>
            <a:off x="4093493" y="1489825"/>
            <a:ext cx="4621232" cy="3078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Sustainability </a:t>
            </a:r>
            <a:r>
              <a:rPr lang="en"/>
              <a:t>Vision Statement:</a:t>
            </a:r>
            <a:endParaRPr/>
          </a:p>
        </p:txBody>
      </p:sp>
      <p:sp>
        <p:nvSpPr>
          <p:cNvPr id="77" name="Google Shape;77;p15"/>
          <p:cNvSpPr txBox="1"/>
          <p:nvPr>
            <p:ph idx="1" type="body"/>
          </p:nvPr>
        </p:nvSpPr>
        <p:spPr>
          <a:xfrm>
            <a:off x="387900" y="1489824"/>
            <a:ext cx="8368200" cy="3078900"/>
          </a:xfrm>
          <a:prstGeom prst="rect">
            <a:avLst/>
          </a:prstGeom>
        </p:spPr>
        <p:txBody>
          <a:bodyPr anchorCtr="0" anchor="t" bIns="91425" lIns="91425" spcFirstLastPara="1" rIns="91425" wrap="square" tIns="91425">
            <a:normAutofit fontScale="70000"/>
          </a:bodyPr>
          <a:lstStyle/>
          <a:p>
            <a:pPr indent="0" lvl="0" marL="0" rtl="0" algn="l">
              <a:lnSpc>
                <a:spcPct val="150000"/>
              </a:lnSpc>
              <a:spcBef>
                <a:spcPts val="0"/>
              </a:spcBef>
              <a:spcAft>
                <a:spcPts val="0"/>
              </a:spcAft>
              <a:buNone/>
            </a:pPr>
            <a:r>
              <a:rPr lang="en" sz="2893"/>
              <a:t>Solebury School's vision is to actively educate and engage students, faculty, staff, and the wider community in becoming good stewards of the environment while working to use resources efficiently, support a healthy ecosystem, and develop sustainable community practices.</a:t>
            </a:r>
            <a:endParaRPr sz="2893"/>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Problem</a:t>
            </a:r>
            <a:endParaRPr/>
          </a:p>
        </p:txBody>
      </p:sp>
      <p:sp>
        <p:nvSpPr>
          <p:cNvPr id="83" name="Google Shape;83;p1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Much of the Solebury Campus sits in a flood plain </a:t>
            </a:r>
            <a:endParaRPr/>
          </a:p>
          <a:p>
            <a:pPr indent="-342900" lvl="0" marL="457200" rtl="0" algn="l">
              <a:lnSpc>
                <a:spcPct val="150000"/>
              </a:lnSpc>
              <a:spcBef>
                <a:spcPts val="0"/>
              </a:spcBef>
              <a:spcAft>
                <a:spcPts val="0"/>
              </a:spcAft>
              <a:buSzPts val="1800"/>
              <a:buChar char="●"/>
            </a:pPr>
            <a:r>
              <a:rPr lang="en"/>
              <a:t>FEMA has expanded the area of the 100 year flood zone</a:t>
            </a:r>
            <a:endParaRPr/>
          </a:p>
          <a:p>
            <a:pPr indent="-342900" lvl="0" marL="457200" rtl="0" algn="l">
              <a:lnSpc>
                <a:spcPct val="150000"/>
              </a:lnSpc>
              <a:spcBef>
                <a:spcPts val="0"/>
              </a:spcBef>
              <a:spcAft>
                <a:spcPts val="0"/>
              </a:spcAft>
              <a:buSzPts val="1800"/>
              <a:buChar char="●"/>
            </a:pPr>
            <a:r>
              <a:rPr lang="en"/>
              <a:t>Climate scientists predict that we will experience more and more serious storms and flooding events. </a:t>
            </a:r>
            <a:endParaRPr/>
          </a:p>
          <a:p>
            <a:pPr indent="-342900" lvl="0" marL="457200" rtl="0" algn="l">
              <a:lnSpc>
                <a:spcPct val="150000"/>
              </a:lnSpc>
              <a:spcBef>
                <a:spcPts val="0"/>
              </a:spcBef>
              <a:spcAft>
                <a:spcPts val="0"/>
              </a:spcAft>
              <a:buSzPts val="1800"/>
              <a:buChar char="●"/>
            </a:pPr>
            <a:r>
              <a:rPr lang="en"/>
              <a:t>Significant financial costs, demands on time and labor, and temporary loss of spaces due to flooding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idx="1" type="body"/>
          </p:nvPr>
        </p:nvSpPr>
        <p:spPr>
          <a:xfrm>
            <a:off x="340600" y="384250"/>
            <a:ext cx="8368200" cy="1454700"/>
          </a:xfrm>
          <a:prstGeom prst="rect">
            <a:avLst/>
          </a:prstGeom>
        </p:spPr>
        <p:txBody>
          <a:bodyPr anchorCtr="0" anchor="t" bIns="91425" lIns="91425" spcFirstLastPara="1" rIns="91425" wrap="square" tIns="91425">
            <a:normAutofit fontScale="70000" lnSpcReduction="10000"/>
          </a:bodyPr>
          <a:lstStyle/>
          <a:p>
            <a:pPr indent="0" lvl="0" marL="0" rtl="0" algn="ctr">
              <a:lnSpc>
                <a:spcPct val="150000"/>
              </a:lnSpc>
              <a:spcBef>
                <a:spcPts val="0"/>
              </a:spcBef>
              <a:spcAft>
                <a:spcPts val="0"/>
              </a:spcAft>
              <a:buNone/>
            </a:pPr>
            <a:r>
              <a:rPr lang="en" sz="2552"/>
              <a:t>As a community, we need to rethink our relationship with the natural environment </a:t>
            </a:r>
            <a:endParaRPr sz="2552"/>
          </a:p>
          <a:p>
            <a:pPr indent="0" lvl="0" marL="0" rtl="0" algn="ctr">
              <a:lnSpc>
                <a:spcPct val="150000"/>
              </a:lnSpc>
              <a:spcBef>
                <a:spcPts val="1200"/>
              </a:spcBef>
              <a:spcAft>
                <a:spcPts val="0"/>
              </a:spcAft>
              <a:buNone/>
            </a:pPr>
            <a:r>
              <a:rPr lang="en" sz="2552"/>
              <a:t>and manage our campus in a more environmentally sustainable way. </a:t>
            </a:r>
            <a:endParaRPr sz="2552"/>
          </a:p>
          <a:p>
            <a:pPr indent="0" lvl="0" marL="0" rtl="0" algn="l">
              <a:lnSpc>
                <a:spcPct val="150000"/>
              </a:lnSpc>
              <a:spcBef>
                <a:spcPts val="1200"/>
              </a:spcBef>
              <a:spcAft>
                <a:spcPts val="1200"/>
              </a:spcAft>
              <a:buNone/>
            </a:pPr>
            <a:r>
              <a:t/>
            </a:r>
            <a:endParaRPr/>
          </a:p>
        </p:txBody>
      </p:sp>
      <p:sp>
        <p:nvSpPr>
          <p:cNvPr id="89" name="Google Shape;89;p17"/>
          <p:cNvSpPr txBox="1"/>
          <p:nvPr/>
        </p:nvSpPr>
        <p:spPr>
          <a:xfrm>
            <a:off x="2471275" y="3062625"/>
            <a:ext cx="39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90" name="Google Shape;90;p17"/>
          <p:cNvPicPr preferRelativeResize="0"/>
          <p:nvPr/>
        </p:nvPicPr>
        <p:blipFill>
          <a:blip r:embed="rId4">
            <a:alphaModFix/>
          </a:blip>
          <a:stretch>
            <a:fillRect/>
          </a:stretch>
        </p:blipFill>
        <p:spPr>
          <a:xfrm>
            <a:off x="697812" y="1566875"/>
            <a:ext cx="7653775" cy="3341475"/>
          </a:xfrm>
          <a:prstGeom prst="rect">
            <a:avLst/>
          </a:prstGeom>
          <a:noFill/>
          <a:ln>
            <a:noFill/>
          </a:ln>
        </p:spPr>
      </p:pic>
      <p:sp>
        <p:nvSpPr>
          <p:cNvPr id="91" name="Google Shape;91;p17"/>
          <p:cNvSpPr/>
          <p:nvPr/>
        </p:nvSpPr>
        <p:spPr>
          <a:xfrm>
            <a:off x="220100" y="1063925"/>
            <a:ext cx="792600" cy="31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87900" y="458025"/>
            <a:ext cx="8368200" cy="937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Rethink your image of a beautiful garden</a:t>
            </a:r>
            <a:endParaRPr/>
          </a:p>
          <a:p>
            <a:pPr indent="0" lvl="0" marL="0" rtl="0" algn="ctr">
              <a:spcBef>
                <a:spcPts val="0"/>
              </a:spcBef>
              <a:spcAft>
                <a:spcPts val="0"/>
              </a:spcAft>
              <a:buNone/>
            </a:pPr>
            <a:r>
              <a:rPr lang="en" sz="1550"/>
              <a:t>Don’t tame nature, support it</a:t>
            </a:r>
            <a:endParaRPr sz="1550"/>
          </a:p>
        </p:txBody>
      </p:sp>
      <p:sp>
        <p:nvSpPr>
          <p:cNvPr id="97" name="Google Shape;97;p18"/>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8" name="Google Shape;98;p18"/>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9" name="Google Shape;99;p18"/>
          <p:cNvPicPr preferRelativeResize="0"/>
          <p:nvPr/>
        </p:nvPicPr>
        <p:blipFill>
          <a:blip r:embed="rId3">
            <a:alphaModFix/>
          </a:blip>
          <a:stretch>
            <a:fillRect/>
          </a:stretch>
        </p:blipFill>
        <p:spPr>
          <a:xfrm>
            <a:off x="245750" y="1585338"/>
            <a:ext cx="4219375" cy="2843876"/>
          </a:xfrm>
          <a:prstGeom prst="rect">
            <a:avLst/>
          </a:prstGeom>
          <a:noFill/>
          <a:ln>
            <a:noFill/>
          </a:ln>
        </p:spPr>
      </p:pic>
      <p:pic>
        <p:nvPicPr>
          <p:cNvPr id="100" name="Google Shape;100;p18"/>
          <p:cNvPicPr preferRelativeResize="0"/>
          <p:nvPr/>
        </p:nvPicPr>
        <p:blipFill>
          <a:blip r:embed="rId4">
            <a:alphaModFix/>
          </a:blip>
          <a:stretch>
            <a:fillRect/>
          </a:stretch>
        </p:blipFill>
        <p:spPr>
          <a:xfrm>
            <a:off x="4635075" y="1489825"/>
            <a:ext cx="4121025" cy="2939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318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Some Solutions</a:t>
            </a:r>
            <a:endParaRPr/>
          </a:p>
        </p:txBody>
      </p:sp>
      <p:sp>
        <p:nvSpPr>
          <p:cNvPr id="106" name="Google Shape;106;p19"/>
          <p:cNvSpPr txBox="1"/>
          <p:nvPr>
            <p:ph idx="1" type="body"/>
          </p:nvPr>
        </p:nvSpPr>
        <p:spPr>
          <a:xfrm>
            <a:off x="387900" y="1372275"/>
            <a:ext cx="8368200" cy="36972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a:t>There are several things that we can do </a:t>
            </a:r>
            <a:r>
              <a:rPr lang="en"/>
              <a:t>relatively easily to improve the health of our environment and also reduce the likelihood that our school will be negatively impacted by flood events in the future. </a:t>
            </a:r>
            <a:endParaRPr/>
          </a:p>
          <a:p>
            <a:pPr indent="-325755" lvl="0" marL="457200" rtl="0" algn="l">
              <a:lnSpc>
                <a:spcPct val="150000"/>
              </a:lnSpc>
              <a:spcBef>
                <a:spcPts val="1200"/>
              </a:spcBef>
              <a:spcAft>
                <a:spcPts val="0"/>
              </a:spcAft>
              <a:buSzPct val="100000"/>
              <a:buAutoNum type="arabicPeriod"/>
            </a:pPr>
            <a:r>
              <a:rPr lang="en"/>
              <a:t>In areas that we mow, cut the grass to a higher length </a:t>
            </a:r>
            <a:endParaRPr/>
          </a:p>
          <a:p>
            <a:pPr indent="-325755" lvl="0" marL="457200" rtl="0" algn="l">
              <a:lnSpc>
                <a:spcPct val="150000"/>
              </a:lnSpc>
              <a:spcBef>
                <a:spcPts val="0"/>
              </a:spcBef>
              <a:spcAft>
                <a:spcPts val="0"/>
              </a:spcAft>
              <a:buSzPct val="100000"/>
              <a:buAutoNum type="arabicPeriod"/>
            </a:pPr>
            <a:r>
              <a:rPr lang="en"/>
              <a:t>Convert more mowed area to native plant meadows - planned for spring per Jim W.</a:t>
            </a:r>
            <a:endParaRPr/>
          </a:p>
          <a:p>
            <a:pPr indent="-325755" lvl="0" marL="457200" rtl="0" algn="l">
              <a:lnSpc>
                <a:spcPct val="150000"/>
              </a:lnSpc>
              <a:spcBef>
                <a:spcPts val="0"/>
              </a:spcBef>
              <a:spcAft>
                <a:spcPts val="0"/>
              </a:spcAft>
              <a:buSzPct val="100000"/>
              <a:buAutoNum type="arabicPeriod"/>
            </a:pPr>
            <a:r>
              <a:rPr lang="en"/>
              <a:t>Plant more native trees on campus and expand the woods in rarely used areas</a:t>
            </a:r>
            <a:endParaRPr/>
          </a:p>
          <a:p>
            <a:pPr indent="-325755" lvl="0" marL="457200" rtl="0" algn="l">
              <a:lnSpc>
                <a:spcPct val="150000"/>
              </a:lnSpc>
              <a:spcBef>
                <a:spcPts val="0"/>
              </a:spcBef>
              <a:spcAft>
                <a:spcPts val="0"/>
              </a:spcAft>
              <a:buSzPct val="100000"/>
              <a:buAutoNum type="arabicPeriod"/>
            </a:pPr>
            <a:r>
              <a:rPr lang="en"/>
              <a:t>Plant a riparian buffer along the Primrose Creek</a:t>
            </a:r>
            <a:endParaRPr/>
          </a:p>
          <a:p>
            <a:pPr indent="-325755" lvl="0" marL="457200" rtl="0" algn="l">
              <a:lnSpc>
                <a:spcPct val="150000"/>
              </a:lnSpc>
              <a:spcBef>
                <a:spcPts val="0"/>
              </a:spcBef>
              <a:spcAft>
                <a:spcPts val="0"/>
              </a:spcAft>
              <a:buSzPct val="100000"/>
              <a:buAutoNum type="arabicPeriod"/>
            </a:pPr>
            <a:r>
              <a:rPr lang="en"/>
              <a:t>Install rain gardens in areas that experience significant rain water run-off</a:t>
            </a:r>
            <a:endParaRPr/>
          </a:p>
          <a:p>
            <a:pPr indent="-325755" lvl="0" marL="457200" rtl="0" algn="l">
              <a:lnSpc>
                <a:spcPct val="150000"/>
              </a:lnSpc>
              <a:spcBef>
                <a:spcPts val="0"/>
              </a:spcBef>
              <a:spcAft>
                <a:spcPts val="0"/>
              </a:spcAft>
              <a:buSzPct val="100000"/>
              <a:buAutoNum type="arabicPeriod"/>
            </a:pPr>
            <a:r>
              <a:rPr lang="en"/>
              <a:t>Educate the community about why we are doing this and why they should as well</a:t>
            </a:r>
            <a:endParaRPr/>
          </a:p>
          <a:p>
            <a:pPr indent="0" lvl="0" marL="91440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#1: Mow Higher</a:t>
            </a:r>
            <a:endParaRPr sz="1200"/>
          </a:p>
        </p:txBody>
      </p:sp>
      <p:sp>
        <p:nvSpPr>
          <p:cNvPr id="112" name="Google Shape;112;p20"/>
          <p:cNvSpPr txBox="1"/>
          <p:nvPr>
            <p:ph idx="1" type="body"/>
          </p:nvPr>
        </p:nvSpPr>
        <p:spPr>
          <a:xfrm>
            <a:off x="387900" y="1454774"/>
            <a:ext cx="8368200" cy="30789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Mowing lawns short damages roots and soil.</a:t>
            </a:r>
            <a:endParaRPr/>
          </a:p>
          <a:p>
            <a:pPr indent="-342900" lvl="0" marL="457200" rtl="0" algn="l">
              <a:lnSpc>
                <a:spcPct val="150000"/>
              </a:lnSpc>
              <a:spcBef>
                <a:spcPts val="0"/>
              </a:spcBef>
              <a:spcAft>
                <a:spcPts val="0"/>
              </a:spcAft>
              <a:buSzPts val="1800"/>
              <a:buChar char="●"/>
            </a:pPr>
            <a:r>
              <a:rPr lang="en"/>
              <a:t>The higher the grass, the longer and stronger the roots. This helps the grass conserve excess rainwater, avoid bug damage, and crowd out weeds.</a:t>
            </a:r>
            <a:endParaRPr/>
          </a:p>
          <a:p>
            <a:pPr indent="-342900" lvl="0" marL="457200" rtl="0" algn="l">
              <a:lnSpc>
                <a:spcPct val="150000"/>
              </a:lnSpc>
              <a:spcBef>
                <a:spcPts val="0"/>
              </a:spcBef>
              <a:spcAft>
                <a:spcPts val="0"/>
              </a:spcAft>
              <a:buSzPts val="1800"/>
              <a:buChar char="●"/>
            </a:pPr>
            <a:r>
              <a:rPr lang="en"/>
              <a:t>Mowing higher and less often uses fewer resources.</a:t>
            </a:r>
            <a:endParaRPr/>
          </a:p>
          <a:p>
            <a:pPr indent="0" lvl="0" marL="457200" rtl="0" algn="l">
              <a:lnSpc>
                <a:spcPct val="150000"/>
              </a:lnSpc>
              <a:spcBef>
                <a:spcPts val="120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1"/>
          <p:cNvPicPr preferRelativeResize="0"/>
          <p:nvPr/>
        </p:nvPicPr>
        <p:blipFill rotWithShape="1">
          <a:blip r:embed="rId3">
            <a:alphaModFix/>
          </a:blip>
          <a:srcRect b="0" l="0" r="0" t="999"/>
          <a:stretch/>
        </p:blipFill>
        <p:spPr>
          <a:xfrm>
            <a:off x="764563" y="25825"/>
            <a:ext cx="7614874" cy="5091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